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16" r:id="rId2"/>
    <p:sldId id="382" r:id="rId3"/>
    <p:sldId id="1117" r:id="rId4"/>
    <p:sldId id="1185" r:id="rId5"/>
    <p:sldId id="1223" r:id="rId6"/>
    <p:sldId id="1190" r:id="rId7"/>
    <p:sldId id="1205" r:id="rId8"/>
    <p:sldId id="1192" r:id="rId9"/>
    <p:sldId id="1211" r:id="rId10"/>
    <p:sldId id="1210" r:id="rId11"/>
    <p:sldId id="1207" r:id="rId12"/>
    <p:sldId id="1202" r:id="rId13"/>
    <p:sldId id="1203" r:id="rId14"/>
    <p:sldId id="1196" r:id="rId15"/>
    <p:sldId id="1201" r:id="rId16"/>
    <p:sldId id="1220" r:id="rId17"/>
    <p:sldId id="1216" r:id="rId18"/>
    <p:sldId id="1217" r:id="rId19"/>
    <p:sldId id="1218" r:id="rId20"/>
    <p:sldId id="1219" r:id="rId21"/>
    <p:sldId id="1213" r:id="rId2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91EB79"/>
    <a:srgbClr val="A8CD96"/>
    <a:srgbClr val="7C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65" autoAdjust="0"/>
  </p:normalViewPr>
  <p:slideViewPr>
    <p:cSldViewPr snapToGrid="0">
      <p:cViewPr varScale="1">
        <p:scale>
          <a:sx n="65" d="100"/>
          <a:sy n="65" d="100"/>
        </p:scale>
        <p:origin x="504" y="42"/>
      </p:cViewPr>
      <p:guideLst/>
    </p:cSldViewPr>
  </p:slideViewPr>
  <p:outlineViewPr>
    <p:cViewPr>
      <p:scale>
        <a:sx n="33" d="100"/>
        <a:sy n="33" d="100"/>
      </p:scale>
      <p:origin x="0" y="-5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54F59AC-B08A-44DA-A643-6CAD30F6EE31}" type="datetimeFigureOut">
              <a:rPr lang="he-IL" smtClean="0"/>
              <a:t>ז'/טבת/תשפ"ד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056C3547-94D9-4429-AEB6-D28322048840}" type="slidenum">
              <a:rPr lang="he-IL" smtClean="0"/>
              <a:t>‹#›</a:t>
            </a:fld>
            <a:endParaRPr lang="he-IL"/>
          </a:p>
        </p:txBody>
      </p:sp>
    </p:spTree>
    <p:extLst>
      <p:ext uri="{BB962C8B-B14F-4D97-AF65-F5344CB8AC3E}">
        <p14:creationId xmlns:p14="http://schemas.microsoft.com/office/powerpoint/2010/main" val="51512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a:t>The discovery of application flows can help security analysts and incident response handlers to gain contextual information on the alerts they handle, and thus reduce their time and effort in decision making.</a:t>
            </a:r>
            <a:endParaRPr lang="he-IL"/>
          </a:p>
        </p:txBody>
      </p:sp>
      <p:sp>
        <p:nvSpPr>
          <p:cNvPr id="4" name="Slide Number Placeholder 3"/>
          <p:cNvSpPr>
            <a:spLocks noGrp="1"/>
          </p:cNvSpPr>
          <p:nvPr>
            <p:ph type="sldNum" sz="quarter" idx="5"/>
          </p:nvPr>
        </p:nvSpPr>
        <p:spPr/>
        <p:txBody>
          <a:bodyPr/>
          <a:lstStyle/>
          <a:p>
            <a:fld id="{BC41A46E-026D-401E-8055-9519F39BE537}" type="slidenum">
              <a:rPr lang="en-US" smtClean="0"/>
              <a:t>3</a:t>
            </a:fld>
            <a:endParaRPr lang="en-US"/>
          </a:p>
        </p:txBody>
      </p:sp>
    </p:spTree>
    <p:extLst>
      <p:ext uri="{BB962C8B-B14F-4D97-AF65-F5344CB8AC3E}">
        <p14:creationId xmlns:p14="http://schemas.microsoft.com/office/powerpoint/2010/main" val="108501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16</a:t>
            </a:fld>
            <a:endParaRPr lang="en-US"/>
          </a:p>
        </p:txBody>
      </p:sp>
    </p:spTree>
    <p:extLst>
      <p:ext uri="{BB962C8B-B14F-4D97-AF65-F5344CB8AC3E}">
        <p14:creationId xmlns:p14="http://schemas.microsoft.com/office/powerpoint/2010/main" val="141359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17</a:t>
            </a:fld>
            <a:endParaRPr lang="en-US"/>
          </a:p>
        </p:txBody>
      </p:sp>
    </p:spTree>
    <p:extLst>
      <p:ext uri="{BB962C8B-B14F-4D97-AF65-F5344CB8AC3E}">
        <p14:creationId xmlns:p14="http://schemas.microsoft.com/office/powerpoint/2010/main" val="304561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18</a:t>
            </a:fld>
            <a:endParaRPr lang="en-US"/>
          </a:p>
        </p:txBody>
      </p:sp>
    </p:spTree>
    <p:extLst>
      <p:ext uri="{BB962C8B-B14F-4D97-AF65-F5344CB8AC3E}">
        <p14:creationId xmlns:p14="http://schemas.microsoft.com/office/powerpoint/2010/main" val="2426704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19</a:t>
            </a:fld>
            <a:endParaRPr lang="en-US"/>
          </a:p>
        </p:txBody>
      </p:sp>
    </p:spTree>
    <p:extLst>
      <p:ext uri="{BB962C8B-B14F-4D97-AF65-F5344CB8AC3E}">
        <p14:creationId xmlns:p14="http://schemas.microsoft.com/office/powerpoint/2010/main" val="2234911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21</a:t>
            </a:fld>
            <a:endParaRPr lang="en-US"/>
          </a:p>
        </p:txBody>
      </p:sp>
    </p:spTree>
    <p:extLst>
      <p:ext uri="{BB962C8B-B14F-4D97-AF65-F5344CB8AC3E}">
        <p14:creationId xmlns:p14="http://schemas.microsoft.com/office/powerpoint/2010/main" val="265596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4</a:t>
            </a:fld>
            <a:endParaRPr lang="en-US"/>
          </a:p>
        </p:txBody>
      </p:sp>
    </p:spTree>
    <p:extLst>
      <p:ext uri="{BB962C8B-B14F-4D97-AF65-F5344CB8AC3E}">
        <p14:creationId xmlns:p14="http://schemas.microsoft.com/office/powerpoint/2010/main" val="265043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56C3547-94D9-4429-AEB6-D28322048840}" type="slidenum">
              <a:rPr lang="he-IL" smtClean="0"/>
              <a:t>6</a:t>
            </a:fld>
            <a:endParaRPr lang="he-IL"/>
          </a:p>
        </p:txBody>
      </p:sp>
    </p:spTree>
    <p:extLst>
      <p:ext uri="{BB962C8B-B14F-4D97-AF65-F5344CB8AC3E}">
        <p14:creationId xmlns:p14="http://schemas.microsoft.com/office/powerpoint/2010/main" val="2093854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56C3547-94D9-4429-AEB6-D28322048840}" type="slidenum">
              <a:rPr lang="he-IL" smtClean="0"/>
              <a:t>8</a:t>
            </a:fld>
            <a:endParaRPr lang="he-IL"/>
          </a:p>
        </p:txBody>
      </p:sp>
    </p:spTree>
    <p:extLst>
      <p:ext uri="{BB962C8B-B14F-4D97-AF65-F5344CB8AC3E}">
        <p14:creationId xmlns:p14="http://schemas.microsoft.com/office/powerpoint/2010/main" val="297148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1A46E-026D-401E-8055-9519F39BE537}" type="slidenum">
              <a:rPr lang="en-US" smtClean="0"/>
              <a:t>10</a:t>
            </a:fld>
            <a:endParaRPr lang="en-US"/>
          </a:p>
        </p:txBody>
      </p:sp>
    </p:spTree>
    <p:extLst>
      <p:ext uri="{BB962C8B-B14F-4D97-AF65-F5344CB8AC3E}">
        <p14:creationId xmlns:p14="http://schemas.microsoft.com/office/powerpoint/2010/main" val="215327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11</a:t>
            </a:fld>
            <a:endParaRPr lang="en-US"/>
          </a:p>
        </p:txBody>
      </p:sp>
    </p:spTree>
    <p:extLst>
      <p:ext uri="{BB962C8B-B14F-4D97-AF65-F5344CB8AC3E}">
        <p14:creationId xmlns:p14="http://schemas.microsoft.com/office/powerpoint/2010/main" val="305197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13</a:t>
            </a:fld>
            <a:endParaRPr lang="en-US"/>
          </a:p>
        </p:txBody>
      </p:sp>
    </p:spTree>
    <p:extLst>
      <p:ext uri="{BB962C8B-B14F-4D97-AF65-F5344CB8AC3E}">
        <p14:creationId xmlns:p14="http://schemas.microsoft.com/office/powerpoint/2010/main" val="308417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management and security of such applications are complicated due to many functions and resources, a lack of visibility and context, and the fact that the analysts are unfamiliar with the application structure.</a:t>
            </a:r>
          </a:p>
          <a:p>
            <a:pPr algn="l" rtl="0"/>
            <a:r>
              <a:rPr lang="en-US" dirty="0"/>
              <a:t>Analyzing and handling security incidents becomes very complicated and time-consuming.</a:t>
            </a:r>
          </a:p>
          <a:p>
            <a:pPr algn="l" rtl="0"/>
            <a:endParaRPr lang="en-US" dirty="0"/>
          </a:p>
          <a:p>
            <a:pPr algn="l" rtl="0"/>
            <a:r>
              <a:rPr lang="en-US" sz="1200" dirty="0">
                <a:solidFill>
                  <a:srgbClr val="000000"/>
                </a:solidFill>
              </a:rPr>
              <a:t>The inability to understand the application logic from the point of view of an operator who is not aware of the application design due to the complex interaction among many serverless elements as well as the rapid code changes to serverless applications which are difficult to track from the documentation.</a:t>
            </a:r>
            <a:endParaRPr lang="he-IL" dirty="0"/>
          </a:p>
        </p:txBody>
      </p:sp>
      <p:sp>
        <p:nvSpPr>
          <p:cNvPr id="4" name="Slide Number Placeholder 3"/>
          <p:cNvSpPr>
            <a:spLocks noGrp="1"/>
          </p:cNvSpPr>
          <p:nvPr>
            <p:ph type="sldNum" sz="quarter" idx="5"/>
          </p:nvPr>
        </p:nvSpPr>
        <p:spPr/>
        <p:txBody>
          <a:bodyPr/>
          <a:lstStyle/>
          <a:p>
            <a:fld id="{BC41A46E-026D-401E-8055-9519F39BE537}" type="slidenum">
              <a:rPr lang="en-US" smtClean="0"/>
              <a:t>14</a:t>
            </a:fld>
            <a:endParaRPr lang="en-US"/>
          </a:p>
        </p:txBody>
      </p:sp>
    </p:spTree>
    <p:extLst>
      <p:ext uri="{BB962C8B-B14F-4D97-AF65-F5344CB8AC3E}">
        <p14:creationId xmlns:p14="http://schemas.microsoft.com/office/powerpoint/2010/main" val="287028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1A46E-026D-401E-8055-9519F39BE537}" type="slidenum">
              <a:rPr lang="en-US" smtClean="0"/>
              <a:t>15</a:t>
            </a:fld>
            <a:endParaRPr lang="en-US"/>
          </a:p>
        </p:txBody>
      </p:sp>
    </p:spTree>
    <p:extLst>
      <p:ext uri="{BB962C8B-B14F-4D97-AF65-F5344CB8AC3E}">
        <p14:creationId xmlns:p14="http://schemas.microsoft.com/office/powerpoint/2010/main" val="1489890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9000"/>
          <a:stretch/>
        </p:blipFill>
        <p:spPr>
          <a:xfrm>
            <a:off x="0" y="0"/>
            <a:ext cx="2243328" cy="6858000"/>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45713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3CFED46-5983-471C-ACA8-B9F6DCD99BBF}" type="datetimeFigureOut">
              <a:rPr lang="he-IL" smtClean="0"/>
              <a:t>ז'/טבת/תשפ"ד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301986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3CFED46-5983-471C-ACA8-B9F6DCD99BBF}" type="datetimeFigureOut">
              <a:rPr lang="he-IL" smtClean="0"/>
              <a:t>ז'/טבת/תשפ"ד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2859140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2348196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168504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10126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124112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1288482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1105178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3CFED46-5983-471C-ACA8-B9F6DCD99BBF}" type="datetimeFigureOut">
              <a:rPr lang="he-IL" smtClean="0"/>
              <a:t>ז'/טבת/תשפ"ד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34314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3CFED46-5983-471C-ACA8-B9F6DCD99BBF}" type="datetimeFigureOut">
              <a:rPr lang="he-IL" smtClean="0"/>
              <a:t>ז'/טבת/תשפ"ד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154C29A-A065-486E-8893-A338F69F203A}" type="slidenum">
              <a:rPr lang="he-IL" smtClean="0"/>
              <a:t>‹#›</a:t>
            </a:fld>
            <a:endParaRPr lang="he-IL"/>
          </a:p>
        </p:txBody>
      </p:sp>
    </p:spTree>
    <p:extLst>
      <p:ext uri="{BB962C8B-B14F-4D97-AF65-F5344CB8AC3E}">
        <p14:creationId xmlns:p14="http://schemas.microsoft.com/office/powerpoint/2010/main" val="369712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9154C29A-A065-486E-8893-A338F69F203A}" type="slidenum">
              <a:rPr lang="he-IL" smtClean="0"/>
              <a:pPr/>
              <a:t>‹#›</a:t>
            </a:fld>
            <a:endParaRPr lang="he-IL"/>
          </a:p>
        </p:txBody>
      </p:sp>
      <p:pic>
        <p:nvPicPr>
          <p:cNvPr id="7" name="Picture 6" descr="Z:\- CLIENTS -\CBG - Cyber at Ben Gurion\17-01-09 - A4_Letterhead\17-01-09---A4_Letterhead1.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24675" y="5561807"/>
            <a:ext cx="5267325" cy="1409700"/>
          </a:xfrm>
          <a:prstGeom prst="rect">
            <a:avLst/>
          </a:prstGeom>
          <a:noFill/>
          <a:ln>
            <a:noFill/>
          </a:ln>
        </p:spPr>
      </p:pic>
    </p:spTree>
    <p:extLst>
      <p:ext uri="{BB962C8B-B14F-4D97-AF65-F5344CB8AC3E}">
        <p14:creationId xmlns:p14="http://schemas.microsoft.com/office/powerpoint/2010/main" val="2106832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ele-GroteskFe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3.wdp"/><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theregister.com/2022/12/20/mcgraw_hills_s3_buckets_exposed/" TargetMode="External"/><Relationship Id="rId3" Type="http://schemas.openxmlformats.org/officeDocument/2006/relationships/image" Target="../media/image3.png"/><Relationship Id="rId7" Type="http://schemas.openxmlformats.org/officeDocument/2006/relationships/hyperlink" Target="https://techcrunch.com/2023/10/02/india-national-logistics-portal-marine-data-expos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darkreading.com/application-security/cloud-misconfig-exposes-3tb-sensitive-airport-data-amazon-s3-bucket" TargetMode="External"/><Relationship Id="rId11" Type="http://schemas.openxmlformats.org/officeDocument/2006/relationships/hyperlink" Target="https://github.com/nagwww/s3-leaks" TargetMode="External"/><Relationship Id="rId5" Type="http://schemas.openxmlformats.org/officeDocument/2006/relationships/image" Target="../media/image4.png"/><Relationship Id="rId10" Type="http://schemas.openxmlformats.org/officeDocument/2006/relationships/hyperlink" Target="https://www.theregister.com/2020/07/21/twilio_sdk_code_injection/" TargetMode="External"/><Relationship Id="rId4" Type="http://schemas.openxmlformats.org/officeDocument/2006/relationships/hyperlink" Target="https://securityboulevard.com/2019/04/here-we-go-again-third-party-app-leaks-sensitive-facebook-data-through-aws-s3/" TargetMode="External"/><Relationship Id="rId9" Type="http://schemas.openxmlformats.org/officeDocument/2006/relationships/hyperlink" Target="https://www.hackread.com/s3-bucket-exposed-senior-us-canada-citizens-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hyperlink" Target="https://www.nicepng.com/ourpic/u2w7w7y3u2e6y3y3_usuario-annimo-usuario-annimo-user-icon-png-transparent/" TargetMode="External"/><Relationship Id="rId12"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1.png"/><Relationship Id="rId5" Type="http://schemas.microsoft.com/office/2007/relationships/hdphoto" Target="../media/hdphoto2.wdp"/><Relationship Id="rId10" Type="http://schemas.openxmlformats.org/officeDocument/2006/relationships/hyperlink" Target="https://en.wikipedia.org/wiki/AWS_Lambda" TargetMode="External"/><Relationship Id="rId4" Type="http://schemas.openxmlformats.org/officeDocument/2006/relationships/image" Target="../media/image17.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8AED92-2A9B-1DDE-BB6C-D6F5F88EA061}"/>
              </a:ext>
            </a:extLst>
          </p:cNvPr>
          <p:cNvSpPr>
            <a:spLocks noGrp="1"/>
          </p:cNvSpPr>
          <p:nvPr>
            <p:ph type="ctrTitle"/>
          </p:nvPr>
        </p:nvSpPr>
        <p:spPr>
          <a:xfrm>
            <a:off x="1524000" y="1779588"/>
            <a:ext cx="10546080" cy="2387600"/>
          </a:xfrm>
        </p:spPr>
        <p:txBody>
          <a:bodyPr>
            <a:normAutofit fontScale="90000"/>
          </a:bodyPr>
          <a:lstStyle/>
          <a:p>
            <a:br>
              <a:rPr lang="en-US" b="1" dirty="0"/>
            </a:br>
            <a:r>
              <a:rPr lang="en-US" dirty="0"/>
              <a:t>Application Agnostic </a:t>
            </a:r>
            <a:br>
              <a:rPr lang="en-US" dirty="0"/>
            </a:br>
            <a:r>
              <a:rPr lang="en-US" dirty="0"/>
              <a:t>Data Leakage Detection</a:t>
            </a:r>
            <a:br>
              <a:rPr lang="en-US" dirty="0"/>
            </a:br>
            <a:r>
              <a:rPr lang="en-US" dirty="0"/>
              <a:t>in Managed Environments</a:t>
            </a:r>
            <a:br>
              <a:rPr lang="en-US" dirty="0"/>
            </a:br>
            <a:r>
              <a:rPr lang="el-GR" dirty="0"/>
              <a:t>λ</a:t>
            </a:r>
            <a:r>
              <a:rPr lang="en-US" dirty="0"/>
              <a:t>DataAccess2Vec</a:t>
            </a:r>
          </a:p>
        </p:txBody>
      </p:sp>
      <p:sp>
        <p:nvSpPr>
          <p:cNvPr id="7" name="Subtitle 6">
            <a:extLst>
              <a:ext uri="{FF2B5EF4-FFF2-40B4-BE49-F238E27FC236}">
                <a16:creationId xmlns:a16="http://schemas.microsoft.com/office/drawing/2014/main" id="{E52FF970-2CCA-AB2C-E38C-99FB9ABE74CE}"/>
              </a:ext>
            </a:extLst>
          </p:cNvPr>
          <p:cNvSpPr>
            <a:spLocks noGrp="1"/>
          </p:cNvSpPr>
          <p:nvPr>
            <p:ph type="subTitle" idx="1"/>
          </p:nvPr>
        </p:nvSpPr>
        <p:spPr>
          <a:xfrm>
            <a:off x="1998562" y="4396712"/>
            <a:ext cx="9144000" cy="1655762"/>
          </a:xfrm>
        </p:spPr>
        <p:txBody>
          <a:bodyPr/>
          <a:lstStyle/>
          <a:p>
            <a:r>
              <a:rPr lang="en-US" dirty="0" err="1"/>
              <a:t>Perimeterless</a:t>
            </a:r>
            <a:r>
              <a:rPr lang="en-US" dirty="0"/>
              <a:t>: WP6 - PoC algorithm for detecting data leakage</a:t>
            </a:r>
          </a:p>
          <a:p>
            <a:endParaRPr lang="en-US" dirty="0"/>
          </a:p>
          <a:p>
            <a:r>
              <a:rPr lang="en-US" dirty="0" err="1"/>
              <a:t>Shachar</a:t>
            </a:r>
            <a:r>
              <a:rPr lang="en-US" dirty="0"/>
              <a:t> Frank &amp; Eitan </a:t>
            </a:r>
            <a:r>
              <a:rPr lang="en-US" dirty="0" err="1"/>
              <a:t>Klevansky</a:t>
            </a:r>
            <a:endParaRPr lang="en-US" dirty="0"/>
          </a:p>
        </p:txBody>
      </p:sp>
    </p:spTree>
    <p:extLst>
      <p:ext uri="{BB962C8B-B14F-4D97-AF65-F5344CB8AC3E}">
        <p14:creationId xmlns:p14="http://schemas.microsoft.com/office/powerpoint/2010/main" val="23045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clrChange>
              <a:clrFrom>
                <a:srgbClr val="FFFFFF"/>
              </a:clrFrom>
              <a:clrTo>
                <a:srgbClr val="FFFFFF">
                  <a:alpha val="0"/>
                </a:srgbClr>
              </a:clrTo>
            </a:clrChange>
          </a:blip>
          <a:stretch>
            <a:fillRect/>
          </a:stretch>
        </p:blipFill>
        <p:spPr>
          <a:xfrm>
            <a:off x="574102" y="1814513"/>
            <a:ext cx="4541011" cy="2335843"/>
          </a:xfrm>
          <a:prstGeom prst="rect">
            <a:avLst/>
          </a:prstGeom>
        </p:spPr>
      </p:pic>
      <p:sp>
        <p:nvSpPr>
          <p:cNvPr id="23" name="Title 1"/>
          <p:cNvSpPr txBox="1">
            <a:spLocks/>
          </p:cNvSpPr>
          <p:nvPr/>
        </p:nvSpPr>
        <p:spPr>
          <a:xfrm>
            <a:off x="338074" y="4000816"/>
            <a:ext cx="4231165" cy="63783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latin typeface="Tele-GroteskFet" pitchFamily="2" charset="0"/>
              </a:rPr>
              <a:t>1) SERVERLESS AIRLINE BOOKING SYSTEM</a:t>
            </a:r>
            <a:endParaRPr lang="en-US" sz="1400" dirty="0">
              <a:latin typeface="Tele-GroteskNor" pitchFamily="2" charset="0"/>
            </a:endParaRPr>
          </a:p>
        </p:txBody>
      </p:sp>
      <p:sp>
        <p:nvSpPr>
          <p:cNvPr id="2" name="Title 1">
            <a:extLst>
              <a:ext uri="{FF2B5EF4-FFF2-40B4-BE49-F238E27FC236}">
                <a16:creationId xmlns:a16="http://schemas.microsoft.com/office/drawing/2014/main" id="{CB7580B2-2E9A-CC3A-2F05-15325FC8C1FF}"/>
              </a:ext>
            </a:extLst>
          </p:cNvPr>
          <p:cNvSpPr>
            <a:spLocks noGrp="1"/>
          </p:cNvSpPr>
          <p:nvPr>
            <p:ph type="title"/>
          </p:nvPr>
        </p:nvSpPr>
        <p:spPr>
          <a:xfrm>
            <a:off x="863009" y="375101"/>
            <a:ext cx="10515600" cy="1325563"/>
          </a:xfrm>
        </p:spPr>
        <p:txBody>
          <a:bodyPr/>
          <a:lstStyle/>
          <a:p>
            <a:r>
              <a:rPr lang="en-US" dirty="0"/>
              <a:t>Testbed : Architecture</a:t>
            </a:r>
            <a:endParaRPr lang="he-IL" dirty="0"/>
          </a:p>
        </p:txBody>
      </p:sp>
      <p:pic>
        <p:nvPicPr>
          <p:cNvPr id="3" name="Picture 2">
            <a:extLst>
              <a:ext uri="{FF2B5EF4-FFF2-40B4-BE49-F238E27FC236}">
                <a16:creationId xmlns:a16="http://schemas.microsoft.com/office/drawing/2014/main" id="{FEA69811-1498-04BC-6549-6FE5B41ABE00}"/>
              </a:ext>
            </a:extLst>
          </p:cNvPr>
          <p:cNvPicPr>
            <a:picLocks noChangeAspect="1"/>
          </p:cNvPicPr>
          <p:nvPr/>
        </p:nvPicPr>
        <p:blipFill>
          <a:blip r:embed="rId4"/>
          <a:stretch>
            <a:fillRect/>
          </a:stretch>
        </p:blipFill>
        <p:spPr>
          <a:xfrm>
            <a:off x="5822236" y="1664973"/>
            <a:ext cx="5308055" cy="2411727"/>
          </a:xfrm>
          <a:prstGeom prst="rect">
            <a:avLst/>
          </a:prstGeom>
        </p:spPr>
      </p:pic>
      <p:sp>
        <p:nvSpPr>
          <p:cNvPr id="4" name="Title 1">
            <a:extLst>
              <a:ext uri="{FF2B5EF4-FFF2-40B4-BE49-F238E27FC236}">
                <a16:creationId xmlns:a16="http://schemas.microsoft.com/office/drawing/2014/main" id="{3C3E96CC-9EA2-312E-576A-154761E5CEA6}"/>
              </a:ext>
            </a:extLst>
          </p:cNvPr>
          <p:cNvSpPr txBox="1">
            <a:spLocks/>
          </p:cNvSpPr>
          <p:nvPr/>
        </p:nvSpPr>
        <p:spPr>
          <a:xfrm>
            <a:off x="5741510" y="3943534"/>
            <a:ext cx="4231165" cy="63783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latin typeface="Tele-GroteskFet" pitchFamily="2" charset="0"/>
              </a:rPr>
              <a:t>2) VIDEO ON DEMAND (VOD) APPLICATION</a:t>
            </a:r>
            <a:endParaRPr lang="en-US" sz="1400" dirty="0">
              <a:latin typeface="Tele-GroteskNor" pitchFamily="2" charset="0"/>
            </a:endParaRPr>
          </a:p>
        </p:txBody>
      </p:sp>
      <p:sp>
        <p:nvSpPr>
          <p:cNvPr id="7" name="Title 1">
            <a:extLst>
              <a:ext uri="{FF2B5EF4-FFF2-40B4-BE49-F238E27FC236}">
                <a16:creationId xmlns:a16="http://schemas.microsoft.com/office/drawing/2014/main" id="{FB023220-3E3A-42E4-9BF1-9B7A8538FD39}"/>
              </a:ext>
            </a:extLst>
          </p:cNvPr>
          <p:cNvSpPr txBox="1">
            <a:spLocks/>
          </p:cNvSpPr>
          <p:nvPr/>
        </p:nvSpPr>
        <p:spPr>
          <a:xfrm>
            <a:off x="338074" y="6000653"/>
            <a:ext cx="6310376" cy="63783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a:latin typeface="Tele-GroteskFet" pitchFamily="2" charset="0"/>
              </a:rPr>
              <a:t>3) SIMPLE TIMER-BASED (SYNTHETIC) UNIFORM BEHAVIOR</a:t>
            </a:r>
          </a:p>
        </p:txBody>
      </p:sp>
      <p:pic>
        <p:nvPicPr>
          <p:cNvPr id="12" name="Picture 11">
            <a:extLst>
              <a:ext uri="{FF2B5EF4-FFF2-40B4-BE49-F238E27FC236}">
                <a16:creationId xmlns:a16="http://schemas.microsoft.com/office/drawing/2014/main" id="{ECF38816-11B9-DE23-C04D-8F3DC9601A13}"/>
              </a:ext>
            </a:extLst>
          </p:cNvPr>
          <p:cNvPicPr>
            <a:picLocks noChangeAspect="1"/>
          </p:cNvPicPr>
          <p:nvPr/>
        </p:nvPicPr>
        <p:blipFill>
          <a:blip r:embed="rId5"/>
          <a:stretch>
            <a:fillRect/>
          </a:stretch>
        </p:blipFill>
        <p:spPr>
          <a:xfrm>
            <a:off x="574102" y="4963897"/>
            <a:ext cx="2642585" cy="941506"/>
          </a:xfrm>
          <a:prstGeom prst="rect">
            <a:avLst/>
          </a:prstGeom>
        </p:spPr>
      </p:pic>
    </p:spTree>
    <p:extLst>
      <p:ext uri="{BB962C8B-B14F-4D97-AF65-F5344CB8AC3E}">
        <p14:creationId xmlns:p14="http://schemas.microsoft.com/office/powerpoint/2010/main" val="378437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1DF06D1A-071B-DF18-6EEE-87549FCB69D3}"/>
              </a:ext>
            </a:extLst>
          </p:cNvPr>
          <p:cNvPicPr>
            <a:picLocks noChangeAspect="1"/>
          </p:cNvPicPr>
          <p:nvPr/>
        </p:nvPicPr>
        <p:blipFill>
          <a:blip r:embed="rId3"/>
          <a:stretch>
            <a:fillRect/>
          </a:stretch>
        </p:blipFill>
        <p:spPr>
          <a:xfrm>
            <a:off x="295436" y="1700627"/>
            <a:ext cx="3433644" cy="251774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216A903-9F44-BCCB-3034-08649464FBA3}"/>
              </a:ext>
            </a:extLst>
          </p:cNvPr>
          <p:cNvPicPr>
            <a:picLocks noChangeAspect="1"/>
          </p:cNvPicPr>
          <p:nvPr/>
        </p:nvPicPr>
        <p:blipFill>
          <a:blip r:embed="rId4"/>
          <a:stretch>
            <a:fillRect/>
          </a:stretch>
        </p:blipFill>
        <p:spPr>
          <a:xfrm>
            <a:off x="3876637" y="1690688"/>
            <a:ext cx="3131201" cy="25276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A9ABD56-3C09-5B65-A9EB-5E0AEC6607C8}"/>
              </a:ext>
            </a:extLst>
          </p:cNvPr>
          <p:cNvPicPr>
            <a:picLocks noChangeAspect="1"/>
          </p:cNvPicPr>
          <p:nvPr/>
        </p:nvPicPr>
        <p:blipFill>
          <a:blip r:embed="rId5"/>
          <a:stretch>
            <a:fillRect/>
          </a:stretch>
        </p:blipFill>
        <p:spPr>
          <a:xfrm>
            <a:off x="7137215" y="1674382"/>
            <a:ext cx="4216585" cy="254398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B125811-AD4E-5AF5-ED0F-F9581FAFD694}"/>
              </a:ext>
            </a:extLst>
          </p:cNvPr>
          <p:cNvPicPr>
            <a:picLocks noChangeAspect="1"/>
          </p:cNvPicPr>
          <p:nvPr/>
        </p:nvPicPr>
        <p:blipFill>
          <a:blip r:embed="rId6"/>
          <a:stretch>
            <a:fillRect/>
          </a:stretch>
        </p:blipFill>
        <p:spPr>
          <a:xfrm>
            <a:off x="295436" y="4419921"/>
            <a:ext cx="2159529" cy="214924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239509D-7E62-1303-A3DD-149F7958FCDE}"/>
              </a:ext>
            </a:extLst>
          </p:cNvPr>
          <p:cNvPicPr>
            <a:picLocks noChangeAspect="1"/>
          </p:cNvPicPr>
          <p:nvPr/>
        </p:nvPicPr>
        <p:blipFill>
          <a:blip r:embed="rId7"/>
          <a:stretch>
            <a:fillRect/>
          </a:stretch>
        </p:blipFill>
        <p:spPr>
          <a:xfrm>
            <a:off x="2734384" y="4419922"/>
            <a:ext cx="2159529" cy="2167518"/>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0BA00076-BBE8-64A0-DD68-34F1AD849865}"/>
              </a:ext>
            </a:extLst>
          </p:cNvPr>
          <p:cNvGrpSpPr/>
          <p:nvPr/>
        </p:nvGrpSpPr>
        <p:grpSpPr>
          <a:xfrm>
            <a:off x="3576582" y="1523310"/>
            <a:ext cx="6780918" cy="4969565"/>
            <a:chOff x="3576582" y="1523310"/>
            <a:chExt cx="6780918" cy="4969565"/>
          </a:xfrm>
        </p:grpSpPr>
        <p:pic>
          <p:nvPicPr>
            <p:cNvPr id="9" name="Picture 8">
              <a:extLst>
                <a:ext uri="{FF2B5EF4-FFF2-40B4-BE49-F238E27FC236}">
                  <a16:creationId xmlns:a16="http://schemas.microsoft.com/office/drawing/2014/main" id="{63F601F0-7949-9C75-737C-E4A7F791D0A8}"/>
                </a:ext>
              </a:extLst>
            </p:cNvPr>
            <p:cNvPicPr>
              <a:picLocks noChangeAspect="1"/>
            </p:cNvPicPr>
            <p:nvPr/>
          </p:nvPicPr>
          <p:blipFill>
            <a:blip r:embed="rId8"/>
            <a:stretch>
              <a:fillRect/>
            </a:stretch>
          </p:blipFill>
          <p:spPr>
            <a:xfrm>
              <a:off x="3576582" y="1523310"/>
              <a:ext cx="4332747" cy="49695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8EA791FD-3DE3-2F2D-F0D0-BE862392C8CF}"/>
                </a:ext>
              </a:extLst>
            </p:cNvPr>
            <p:cNvSpPr txBox="1"/>
            <p:nvPr/>
          </p:nvSpPr>
          <p:spPr>
            <a:xfrm>
              <a:off x="8181904" y="4986290"/>
              <a:ext cx="2175596" cy="646331"/>
            </a:xfrm>
            <a:prstGeom prst="rect">
              <a:avLst/>
            </a:prstGeom>
            <a:noFill/>
          </p:spPr>
          <p:txBody>
            <a:bodyPr wrap="none" rtlCol="1">
              <a:spAutoFit/>
            </a:bodyPr>
            <a:lstStyle/>
            <a:p>
              <a:r>
                <a:rPr lang="en-US" dirty="0"/>
                <a:t>6 Lambda Functions, </a:t>
              </a:r>
              <a:br>
                <a:rPr lang="en-US" dirty="0"/>
              </a:br>
              <a:r>
                <a:rPr lang="en-US" dirty="0"/>
                <a:t>Anomaly on top</a:t>
              </a:r>
              <a:endParaRPr lang="he-IL" dirty="0"/>
            </a:p>
          </p:txBody>
        </p:sp>
      </p:grpSp>
      <p:sp>
        <p:nvSpPr>
          <p:cNvPr id="16" name="Title 1">
            <a:extLst>
              <a:ext uri="{FF2B5EF4-FFF2-40B4-BE49-F238E27FC236}">
                <a16:creationId xmlns:a16="http://schemas.microsoft.com/office/drawing/2014/main" id="{F706324D-5E52-F36A-8641-89E7F01826C8}"/>
              </a:ext>
            </a:extLst>
          </p:cNvPr>
          <p:cNvSpPr>
            <a:spLocks noGrp="1"/>
          </p:cNvSpPr>
          <p:nvPr>
            <p:ph type="title"/>
          </p:nvPr>
        </p:nvSpPr>
        <p:spPr>
          <a:xfrm>
            <a:off x="863009" y="375101"/>
            <a:ext cx="10515600" cy="1325563"/>
          </a:xfrm>
        </p:spPr>
        <p:txBody>
          <a:bodyPr/>
          <a:lstStyle/>
          <a:p>
            <a:r>
              <a:rPr lang="en-US" dirty="0"/>
              <a:t>Testbed : Simple Experiment Lambdas</a:t>
            </a:r>
            <a:endParaRPr lang="he-IL" dirty="0"/>
          </a:p>
        </p:txBody>
      </p:sp>
    </p:spTree>
    <p:extLst>
      <p:ext uri="{BB962C8B-B14F-4D97-AF65-F5344CB8AC3E}">
        <p14:creationId xmlns:p14="http://schemas.microsoft.com/office/powerpoint/2010/main" val="12344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F8A7-71B6-B78A-4C60-0931BE28992A}"/>
              </a:ext>
            </a:extLst>
          </p:cNvPr>
          <p:cNvSpPr>
            <a:spLocks noGrp="1"/>
          </p:cNvSpPr>
          <p:nvPr>
            <p:ph type="title"/>
          </p:nvPr>
        </p:nvSpPr>
        <p:spPr/>
        <p:txBody>
          <a:bodyPr/>
          <a:lstStyle/>
          <a:p>
            <a:r>
              <a:rPr lang="en-US" dirty="0"/>
              <a:t>Data : CloudTrail Data Event Category : JSON</a:t>
            </a:r>
            <a:endParaRPr lang="he-IL" dirty="0"/>
          </a:p>
        </p:txBody>
      </p:sp>
      <p:grpSp>
        <p:nvGrpSpPr>
          <p:cNvPr id="3" name="Group 2">
            <a:extLst>
              <a:ext uri="{FF2B5EF4-FFF2-40B4-BE49-F238E27FC236}">
                <a16:creationId xmlns:a16="http://schemas.microsoft.com/office/drawing/2014/main" id="{39CFC2B3-191A-2179-935C-CF7CEA4FCF63}"/>
              </a:ext>
            </a:extLst>
          </p:cNvPr>
          <p:cNvGrpSpPr/>
          <p:nvPr/>
        </p:nvGrpSpPr>
        <p:grpSpPr>
          <a:xfrm>
            <a:off x="12550239" y="1435101"/>
            <a:ext cx="2626261" cy="2147888"/>
            <a:chOff x="676274" y="1494678"/>
            <a:chExt cx="9515475" cy="5235996"/>
          </a:xfrm>
        </p:grpSpPr>
        <p:pic>
          <p:nvPicPr>
            <p:cNvPr id="6" name="Picture 5">
              <a:extLst>
                <a:ext uri="{FF2B5EF4-FFF2-40B4-BE49-F238E27FC236}">
                  <a16:creationId xmlns:a16="http://schemas.microsoft.com/office/drawing/2014/main" id="{1383DDBA-A999-FC1B-5B76-D7FBA31AB37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6274" y="1494678"/>
              <a:ext cx="9515475" cy="5235996"/>
            </a:xfrm>
            <a:prstGeom prst="rect">
              <a:avLst/>
            </a:prstGeom>
          </p:spPr>
        </p:pic>
        <p:sp>
          <p:nvSpPr>
            <p:cNvPr id="7" name="Oval 6">
              <a:extLst>
                <a:ext uri="{FF2B5EF4-FFF2-40B4-BE49-F238E27FC236}">
                  <a16:creationId xmlns:a16="http://schemas.microsoft.com/office/drawing/2014/main" id="{4A8878B2-E5A5-01AD-6F87-F56DBB759533}"/>
                </a:ext>
              </a:extLst>
            </p:cNvPr>
            <p:cNvSpPr/>
            <p:nvPr/>
          </p:nvSpPr>
          <p:spPr>
            <a:xfrm>
              <a:off x="1241424" y="6118061"/>
              <a:ext cx="1060450" cy="238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a:extLst>
                <a:ext uri="{FF2B5EF4-FFF2-40B4-BE49-F238E27FC236}">
                  <a16:creationId xmlns:a16="http://schemas.microsoft.com/office/drawing/2014/main" id="{B34DE486-287C-5401-E160-80EACC6DFBD0}"/>
                </a:ext>
              </a:extLst>
            </p:cNvPr>
            <p:cNvSpPr/>
            <p:nvPr/>
          </p:nvSpPr>
          <p:spPr>
            <a:xfrm>
              <a:off x="1241424" y="5244259"/>
              <a:ext cx="1304925" cy="64219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a:extLst>
                <a:ext uri="{FF2B5EF4-FFF2-40B4-BE49-F238E27FC236}">
                  <a16:creationId xmlns:a16="http://schemas.microsoft.com/office/drawing/2014/main" id="{73602D84-AC90-5521-FD36-9D9BFB71962D}"/>
                </a:ext>
              </a:extLst>
            </p:cNvPr>
            <p:cNvSpPr/>
            <p:nvPr/>
          </p:nvSpPr>
          <p:spPr>
            <a:xfrm>
              <a:off x="1241424" y="3309937"/>
              <a:ext cx="1060450" cy="238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3" name="Picture 12">
            <a:extLst>
              <a:ext uri="{FF2B5EF4-FFF2-40B4-BE49-F238E27FC236}">
                <a16:creationId xmlns:a16="http://schemas.microsoft.com/office/drawing/2014/main" id="{86C1460D-E6DA-8147-2349-2832B7A800DA}"/>
              </a:ext>
            </a:extLst>
          </p:cNvPr>
          <p:cNvPicPr>
            <a:picLocks noChangeAspect="1"/>
          </p:cNvPicPr>
          <p:nvPr/>
        </p:nvPicPr>
        <p:blipFill rotWithShape="1">
          <a:blip r:embed="rId3"/>
          <a:srcRect l="1874" t="32755" r="50935"/>
          <a:stretch/>
        </p:blipFill>
        <p:spPr>
          <a:xfrm>
            <a:off x="838200" y="1690688"/>
            <a:ext cx="5562601" cy="4611688"/>
          </a:xfrm>
          <a:prstGeom prst="rect">
            <a:avLst/>
          </a:prstGeom>
        </p:spPr>
      </p:pic>
      <p:pic>
        <p:nvPicPr>
          <p:cNvPr id="15" name="Picture 14">
            <a:extLst>
              <a:ext uri="{FF2B5EF4-FFF2-40B4-BE49-F238E27FC236}">
                <a16:creationId xmlns:a16="http://schemas.microsoft.com/office/drawing/2014/main" id="{98F66FDE-9D55-8DE6-A093-D6324F6EE224}"/>
              </a:ext>
            </a:extLst>
          </p:cNvPr>
          <p:cNvPicPr>
            <a:picLocks noChangeAspect="1"/>
          </p:cNvPicPr>
          <p:nvPr/>
        </p:nvPicPr>
        <p:blipFill>
          <a:blip r:embed="rId4"/>
          <a:stretch>
            <a:fillRect/>
          </a:stretch>
        </p:blipFill>
        <p:spPr>
          <a:xfrm>
            <a:off x="6562102" y="1744980"/>
            <a:ext cx="3878015" cy="4252596"/>
          </a:xfrm>
          <a:prstGeom prst="rect">
            <a:avLst/>
          </a:prstGeom>
        </p:spPr>
      </p:pic>
    </p:spTree>
    <p:extLst>
      <p:ext uri="{BB962C8B-B14F-4D97-AF65-F5344CB8AC3E}">
        <p14:creationId xmlns:p14="http://schemas.microsoft.com/office/powerpoint/2010/main" val="84116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Feature Engineering : RAW Data Modeling </a:t>
            </a:r>
            <a:endParaRPr lang="he-IL" dirty="0"/>
          </a:p>
        </p:txBody>
      </p:sp>
      <p:sp>
        <p:nvSpPr>
          <p:cNvPr id="4" name="Slide Number Placeholder 3">
            <a:extLst>
              <a:ext uri="{FF2B5EF4-FFF2-40B4-BE49-F238E27FC236}">
                <a16:creationId xmlns:a16="http://schemas.microsoft.com/office/drawing/2014/main" id="{F44F847F-08D2-23AC-9818-870B098E2DB1}"/>
              </a:ext>
            </a:extLst>
          </p:cNvPr>
          <p:cNvSpPr>
            <a:spLocks noGrp="1"/>
          </p:cNvSpPr>
          <p:nvPr>
            <p:ph type="sldNum" sz="quarter" idx="12"/>
          </p:nvPr>
        </p:nvSpPr>
        <p:spPr/>
        <p:txBody>
          <a:bodyPr/>
          <a:lstStyle/>
          <a:p>
            <a:fld id="{601C1EA8-5EA3-4CA3-8C09-F5E6390C220C}" type="slidenum">
              <a:rPr lang="en-US" smtClean="0"/>
              <a:t>13</a:t>
            </a:fld>
            <a:endParaRPr lang="en-US"/>
          </a:p>
        </p:txBody>
      </p:sp>
      <p:sp>
        <p:nvSpPr>
          <p:cNvPr id="6" name="Content Placeholder 2">
            <a:extLst>
              <a:ext uri="{FF2B5EF4-FFF2-40B4-BE49-F238E27FC236}">
                <a16:creationId xmlns:a16="http://schemas.microsoft.com/office/drawing/2014/main" id="{C313B6F2-7247-3117-6B27-4C1B8EC91E43}"/>
              </a:ext>
            </a:extLst>
          </p:cNvPr>
          <p:cNvSpPr txBox="1">
            <a:spLocks/>
          </p:cNvSpPr>
          <p:nvPr/>
        </p:nvSpPr>
        <p:spPr>
          <a:xfrm>
            <a:off x="838200" y="1825625"/>
            <a:ext cx="535305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Time</a:t>
            </a:r>
            <a:r>
              <a:rPr lang="en-US" sz="1800" kern="100" dirty="0">
                <a:effectLst/>
                <a:latin typeface="Calibri" panose="020F0502020204030204" pitchFamily="34" charset="0"/>
                <a:ea typeface="Calibri" panose="020F0502020204030204" pitchFamily="34" charset="0"/>
                <a:cs typeface="Arial" panose="020B0604020202020204" pitchFamily="34" charset="0"/>
              </a:rPr>
              <a:t> - Event time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DateTime</a:t>
            </a:r>
            <a:r>
              <a:rPr lang="en-US"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Read Only </a:t>
            </a:r>
            <a:r>
              <a:rPr lang="en-US" sz="1800" kern="100" dirty="0">
                <a:effectLst/>
                <a:latin typeface="Calibri" panose="020F0502020204030204" pitchFamily="34" charset="0"/>
                <a:ea typeface="Calibri" panose="020F0502020204030204" pitchFamily="34" charset="0"/>
                <a:cs typeface="Arial" panose="020B0604020202020204" pitchFamily="34" charset="0"/>
              </a:rPr>
              <a:t>–Read permissions indication (Boolean</a:t>
            </a:r>
            <a:r>
              <a:rPr lang="en-US"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Operation</a:t>
            </a:r>
            <a:r>
              <a:rPr lang="en-US" sz="1800" kern="100" dirty="0">
                <a:effectLst/>
                <a:latin typeface="Calibri" panose="020F0502020204030204" pitchFamily="34" charset="0"/>
                <a:ea typeface="Calibri" panose="020F0502020204030204" pitchFamily="34" charset="0"/>
                <a:cs typeface="Arial" panose="020B0604020202020204" pitchFamily="34" charset="0"/>
              </a:rPr>
              <a:t> - Data access operation, </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1800" kern="100" dirty="0">
                <a:effectLst/>
                <a:latin typeface="Calibri" panose="020F0502020204030204" pitchFamily="34" charset="0"/>
                <a:ea typeface="Calibri" panose="020F0502020204030204" pitchFamily="34" charset="0"/>
                <a:cs typeface="Arial" panose="020B0604020202020204" pitchFamily="34" charset="0"/>
              </a:rPr>
              <a:t>i.e.: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PutObject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GetObject</a:t>
            </a:r>
            <a:r>
              <a:rPr lang="en-US" sz="1800" kern="100" dirty="0">
                <a:effectLst/>
                <a:latin typeface="Calibri" panose="020F0502020204030204" pitchFamily="34" charset="0"/>
                <a:ea typeface="Calibri" panose="020F0502020204030204" pitchFamily="34" charset="0"/>
                <a:cs typeface="Arial" panose="020B0604020202020204" pitchFamily="34" charset="0"/>
              </a:rPr>
              <a:t>, etc. (string)</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1800" kern="100" dirty="0">
                <a:effectLst/>
                <a:latin typeface="Calibri" panose="020F0502020204030204" pitchFamily="34" charset="0"/>
                <a:ea typeface="Calibri" panose="020F0502020204030204" pitchFamily="34" charset="0"/>
                <a:cs typeface="Arial" panose="020B0604020202020204" pitchFamily="34" charset="0"/>
              </a:rPr>
              <a:t>from defined set.</a:t>
            </a:r>
          </a:p>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Source</a:t>
            </a:r>
            <a:r>
              <a:rPr lang="en-US" sz="1800" kern="100" dirty="0">
                <a:effectLst/>
                <a:latin typeface="Calibri" panose="020F0502020204030204" pitchFamily="34" charset="0"/>
                <a:ea typeface="Calibri" panose="020F0502020204030204" pitchFamily="34" charset="0"/>
                <a:cs typeface="Arial" panose="020B0604020202020204" pitchFamily="34" charset="0"/>
              </a:rPr>
              <a:t> - AWS Lambda (role name), the source of the Operation, string.</a:t>
            </a:r>
          </a:p>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Target</a:t>
            </a:r>
            <a:r>
              <a:rPr lang="en-US" sz="1800" kern="100" dirty="0">
                <a:effectLst/>
                <a:latin typeface="Calibri" panose="020F0502020204030204" pitchFamily="34" charset="0"/>
                <a:ea typeface="Calibri" panose="020F0502020204030204" pitchFamily="34" charset="0"/>
                <a:cs typeface="Arial" panose="020B0604020202020204" pitchFamily="34" charset="0"/>
              </a:rPr>
              <a:t> -  Operation target; in case of S3 it is a bucket name, string.</a:t>
            </a:r>
          </a:p>
        </p:txBody>
      </p:sp>
      <p:sp>
        <p:nvSpPr>
          <p:cNvPr id="3" name="Content Placeholder 2">
            <a:extLst>
              <a:ext uri="{FF2B5EF4-FFF2-40B4-BE49-F238E27FC236}">
                <a16:creationId xmlns:a16="http://schemas.microsoft.com/office/drawing/2014/main" id="{A057C911-A023-D090-598E-F698E519F84D}"/>
              </a:ext>
            </a:extLst>
          </p:cNvPr>
          <p:cNvSpPr txBox="1">
            <a:spLocks/>
          </p:cNvSpPr>
          <p:nvPr/>
        </p:nvSpPr>
        <p:spPr>
          <a:xfrm>
            <a:off x="6200775" y="1690688"/>
            <a:ext cx="535305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Bucket Access </a:t>
            </a:r>
            <a:r>
              <a:rPr lang="en-US" sz="1800" kern="100" dirty="0">
                <a:effectLst/>
                <a:latin typeface="Calibri" panose="020F0502020204030204" pitchFamily="34" charset="0"/>
                <a:ea typeface="Calibri" panose="020F0502020204030204" pitchFamily="34" charset="0"/>
                <a:cs typeface="Arial" panose="020B0604020202020204" pitchFamily="34" charset="0"/>
              </a:rPr>
              <a:t>-  indicate whether the bucket is “public” or “private”, based on configuration or collected from resource permission change log (over time). It is external and is not included in the API call log.</a:t>
            </a:r>
          </a:p>
          <a:p>
            <a:pPr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Key</a:t>
            </a:r>
            <a:r>
              <a:rPr lang="en-US" sz="1800" kern="100" dirty="0">
                <a:effectLst/>
                <a:latin typeface="Calibri" panose="020F0502020204030204" pitchFamily="34" charset="0"/>
                <a:ea typeface="Calibri" panose="020F0502020204030204" pitchFamily="34" charset="0"/>
                <a:cs typeface="Arial" panose="020B0604020202020204" pitchFamily="34" charset="0"/>
              </a:rPr>
              <a:t> - used for tagging the anomalous behavior, extracted from the resource parameters in the data API log.</a:t>
            </a:r>
          </a:p>
        </p:txBody>
      </p:sp>
    </p:spTree>
    <p:extLst>
      <p:ext uri="{BB962C8B-B14F-4D97-AF65-F5344CB8AC3E}">
        <p14:creationId xmlns:p14="http://schemas.microsoft.com/office/powerpoint/2010/main" val="72013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Feature Engineering : </a:t>
            </a:r>
            <a:r>
              <a:rPr lang="de-DE" dirty="0"/>
              <a:t>Calculated</a:t>
            </a:r>
            <a:endParaRPr lang="he-IL" dirty="0"/>
          </a:p>
        </p:txBody>
      </p:sp>
      <p:sp>
        <p:nvSpPr>
          <p:cNvPr id="4" name="Slide Number Placeholder 3">
            <a:extLst>
              <a:ext uri="{FF2B5EF4-FFF2-40B4-BE49-F238E27FC236}">
                <a16:creationId xmlns:a16="http://schemas.microsoft.com/office/drawing/2014/main" id="{F44F847F-08D2-23AC-9818-870B098E2DB1}"/>
              </a:ext>
            </a:extLst>
          </p:cNvPr>
          <p:cNvSpPr>
            <a:spLocks noGrp="1"/>
          </p:cNvSpPr>
          <p:nvPr>
            <p:ph type="sldNum" sz="quarter" idx="12"/>
          </p:nvPr>
        </p:nvSpPr>
        <p:spPr/>
        <p:txBody>
          <a:bodyPr/>
          <a:lstStyle/>
          <a:p>
            <a:fld id="{601C1EA8-5EA3-4CA3-8C09-F5E6390C220C}" type="slidenum">
              <a:rPr lang="en-US" smtClean="0"/>
              <a:t>14</a:t>
            </a:fld>
            <a:endParaRPr lang="en-US"/>
          </a:p>
        </p:txBody>
      </p:sp>
      <p:sp>
        <p:nvSpPr>
          <p:cNvPr id="6" name="Content Placeholder 2">
            <a:extLst>
              <a:ext uri="{FF2B5EF4-FFF2-40B4-BE49-F238E27FC236}">
                <a16:creationId xmlns:a16="http://schemas.microsoft.com/office/drawing/2014/main" id="{C313B6F2-7247-3117-6B27-4C1B8EC91E43}"/>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0" fontAlgn="base" latinLnBrk="0" hangingPunct="0">
              <a:lnSpc>
                <a:spcPct val="100000"/>
              </a:lnSpc>
              <a:spcBef>
                <a:spcPct val="0"/>
              </a:spcBef>
              <a:spcAft>
                <a:spcPct val="0"/>
              </a:spcAft>
              <a:buClrTx/>
              <a:buSzTx/>
              <a:buNone/>
              <a:tabLst/>
            </a:pPr>
            <a:r>
              <a:rPr lang="en-US" altLang="he-IL" sz="2200" kern="100" dirty="0">
                <a:latin typeface="Calibri" panose="020F0502020204030204" pitchFamily="34" charset="0"/>
                <a:cs typeface="Arial" panose="020B0604020202020204" pitchFamily="34" charset="0"/>
              </a:rPr>
              <a:t>Features are per time window &amp; and Lambda function</a:t>
            </a:r>
          </a:p>
          <a:p>
            <a:pPr marL="0" marR="0" lvl="0" indent="0" algn="l" defTabSz="914400" eaLnBrk="0" fontAlgn="base" latinLnBrk="0" hangingPunct="0">
              <a:lnSpc>
                <a:spcPct val="100000"/>
              </a:lnSpc>
              <a:spcBef>
                <a:spcPct val="0"/>
              </a:spcBef>
              <a:spcAft>
                <a:spcPct val="0"/>
              </a:spcAft>
              <a:buClrTx/>
              <a:buSzTx/>
              <a:buNone/>
              <a:tabLst/>
            </a:pPr>
            <a:endParaRPr lang="en-US" altLang="he-IL" sz="2200" kern="100" dirty="0">
              <a:latin typeface="Calibri" panose="020F0502020204030204" pitchFamily="34" charset="0"/>
              <a:cs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None/>
              <a:tabLst/>
            </a:pPr>
            <a:r>
              <a:rPr lang="en-US" altLang="he-IL" sz="2200" b="1" kern="100" dirty="0">
                <a:latin typeface="Calibri" panose="020F0502020204030204" pitchFamily="34" charset="0"/>
                <a:cs typeface="Arial" panose="020B0604020202020204" pitchFamily="34" charset="0"/>
              </a:rPr>
              <a:t>Write Access Percentage </a:t>
            </a:r>
            <a:r>
              <a:rPr lang="en-US" altLang="he-IL" sz="2200" kern="100" dirty="0">
                <a:latin typeface="Calibri" panose="020F0502020204030204" pitchFamily="34" charset="0"/>
                <a:cs typeface="Arial" panose="020B0604020202020204" pitchFamily="34" charset="0"/>
              </a:rPr>
              <a:t>- Measures how often a Lambda function performs write operations as opposed to read-only operations. A high percentage may indicate unusual data writing activity.</a:t>
            </a:r>
          </a:p>
          <a:p>
            <a:pPr marL="0" marR="0" lvl="0" indent="0" algn="l" defTabSz="914400" eaLnBrk="0" fontAlgn="base" latinLnBrk="0" hangingPunct="0">
              <a:lnSpc>
                <a:spcPct val="100000"/>
              </a:lnSpc>
              <a:spcBef>
                <a:spcPct val="0"/>
              </a:spcBef>
              <a:spcAft>
                <a:spcPct val="0"/>
              </a:spcAft>
              <a:buClrTx/>
              <a:buSzTx/>
              <a:buNone/>
              <a:tabLst/>
            </a:pPr>
            <a:endParaRPr lang="en-US" altLang="he-IL" sz="2200" b="1" kern="100" dirty="0">
              <a:latin typeface="Calibri" panose="020F0502020204030204" pitchFamily="34" charset="0"/>
              <a:cs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None/>
              <a:tabLst/>
            </a:pPr>
            <a:r>
              <a:rPr lang="en-US" altLang="he-IL" sz="2200" b="1" kern="100" dirty="0">
                <a:latin typeface="Calibri" panose="020F0502020204030204" pitchFamily="34" charset="0"/>
                <a:cs typeface="Arial" panose="020B0604020202020204" pitchFamily="34" charset="0"/>
              </a:rPr>
              <a:t>Bucket Access Indicators (Private and Public) - </a:t>
            </a:r>
            <a:r>
              <a:rPr lang="en-US" altLang="he-IL" sz="2200" kern="100" dirty="0">
                <a:latin typeface="Calibri" panose="020F0502020204030204" pitchFamily="34" charset="0"/>
                <a:cs typeface="Arial" panose="020B0604020202020204" pitchFamily="34" charset="0"/>
              </a:rPr>
              <a:t>Indicate the function's access to private and public S3 buckets.</a:t>
            </a:r>
          </a:p>
          <a:p>
            <a:pPr marL="0" marR="0" lvl="0" indent="0" algn="l" defTabSz="914400" eaLnBrk="0" fontAlgn="base" latinLnBrk="0" hangingPunct="0">
              <a:lnSpc>
                <a:spcPct val="100000"/>
              </a:lnSpc>
              <a:spcBef>
                <a:spcPct val="0"/>
              </a:spcBef>
              <a:spcAft>
                <a:spcPct val="0"/>
              </a:spcAft>
              <a:buClrTx/>
              <a:buSzTx/>
              <a:buNone/>
              <a:tabLst/>
            </a:pPr>
            <a:endParaRPr lang="en-US" altLang="he-IL" sz="2200" b="1" kern="100" dirty="0">
              <a:latin typeface="Calibri" panose="020F0502020204030204" pitchFamily="34" charset="0"/>
              <a:cs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None/>
              <a:tabLst/>
            </a:pPr>
            <a:r>
              <a:rPr lang="en-US" altLang="he-IL" sz="2200" b="1" kern="100" dirty="0">
                <a:latin typeface="Calibri" panose="020F0502020204030204" pitchFamily="34" charset="0"/>
                <a:cs typeface="Arial" panose="020B0604020202020204" pitchFamily="34" charset="0"/>
              </a:rPr>
              <a:t>Private/Public Access Ratio - </a:t>
            </a:r>
            <a:r>
              <a:rPr lang="en-US" altLang="he-IL" sz="2200" kern="100" dirty="0">
                <a:latin typeface="Calibri" panose="020F0502020204030204" pitchFamily="34" charset="0"/>
                <a:cs typeface="Arial" panose="020B0604020202020204" pitchFamily="34" charset="0"/>
              </a:rPr>
              <a:t> Compares the frequency of accessing private buckets to public ones. An unexpected increase in public bucket access could signal potential security concerns.</a:t>
            </a:r>
          </a:p>
          <a:p>
            <a:pPr marL="0" marR="0" lvl="0" indent="0" algn="l" defTabSz="914400" eaLnBrk="0" fontAlgn="base" latinLnBrk="0" hangingPunct="0">
              <a:lnSpc>
                <a:spcPct val="100000"/>
              </a:lnSpc>
              <a:spcBef>
                <a:spcPct val="0"/>
              </a:spcBef>
              <a:spcAft>
                <a:spcPct val="0"/>
              </a:spcAft>
              <a:buClrTx/>
              <a:buSzTx/>
              <a:buNone/>
              <a:tabLst/>
            </a:pPr>
            <a:endParaRPr lang="en-US" altLang="he-IL" sz="2200" kern="100" dirty="0">
              <a:latin typeface="Calibri" panose="020F0502020204030204" pitchFamily="34" charset="0"/>
              <a:cs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None/>
              <a:tabLst/>
            </a:pPr>
            <a:r>
              <a:rPr lang="en-US" altLang="he-IL" sz="2200" b="1" kern="100" dirty="0">
                <a:latin typeface="Calibri" panose="020F0502020204030204" pitchFamily="34" charset="0"/>
                <a:cs typeface="Arial" panose="020B0604020202020204" pitchFamily="34" charset="0"/>
              </a:rPr>
              <a:t>Public Access Percentage - </a:t>
            </a:r>
            <a:r>
              <a:rPr lang="en-US" altLang="he-IL" sz="2200" kern="100" dirty="0">
                <a:latin typeface="Calibri" panose="020F0502020204030204" pitchFamily="34" charset="0"/>
                <a:cs typeface="Arial" panose="020B0604020202020204" pitchFamily="34" charset="0"/>
              </a:rPr>
              <a:t> Indicates the proportion of a function's operations involving public buckets. An increase might raise concerns about data exposure.</a:t>
            </a:r>
          </a:p>
          <a:p>
            <a:pPr marL="0" marR="0" lvl="0" indent="0" algn="l" defTabSz="914400" eaLnBrk="0" fontAlgn="base" latinLnBrk="0" hangingPunct="0">
              <a:lnSpc>
                <a:spcPct val="100000"/>
              </a:lnSpc>
              <a:spcBef>
                <a:spcPct val="0"/>
              </a:spcBef>
              <a:spcAft>
                <a:spcPct val="0"/>
              </a:spcAft>
              <a:buClrTx/>
              <a:buSzTx/>
              <a:buNone/>
              <a:tabLst/>
            </a:pPr>
            <a:endParaRPr lang="en-US" altLang="he-IL" sz="2200" kern="100" dirty="0">
              <a:latin typeface="Calibri" panose="020F0502020204030204" pitchFamily="34" charset="0"/>
              <a:cs typeface="Arial" panose="020B0604020202020204" pitchFamily="34" charset="0"/>
            </a:endParaRPr>
          </a:p>
          <a:p>
            <a:pPr marL="0" indent="0" eaLnBrk="0" fontAlgn="base" hangingPunct="0">
              <a:lnSpc>
                <a:spcPct val="100000"/>
              </a:lnSpc>
              <a:spcBef>
                <a:spcPct val="0"/>
              </a:spcBef>
              <a:spcAft>
                <a:spcPct val="0"/>
              </a:spcAft>
              <a:buNone/>
            </a:pPr>
            <a:r>
              <a:rPr lang="en-US" altLang="he-IL" sz="2200" b="1" kern="100" dirty="0">
                <a:latin typeface="Calibri" panose="020F0502020204030204" pitchFamily="34" charset="0"/>
                <a:cs typeface="Arial" panose="020B0604020202020204" pitchFamily="34" charset="0"/>
              </a:rPr>
              <a:t>Bucket Access Count  (Private and Public) - </a:t>
            </a:r>
            <a:r>
              <a:rPr lang="en-US" altLang="he-IL" sz="2200" kern="100" dirty="0">
                <a:latin typeface="Calibri" panose="020F0502020204030204" pitchFamily="34" charset="0"/>
                <a:cs typeface="Arial" panose="020B0604020202020204" pitchFamily="34" charset="0"/>
              </a:rPr>
              <a:t>Tracks the frequency of a function's access to private and public S3 buckets. A shift in this pattern can suggest changes in data handling practices.</a:t>
            </a:r>
          </a:p>
          <a:p>
            <a:pPr marL="0" marR="0" lvl="0" indent="0" algn="l" defTabSz="914400" eaLnBrk="0" fontAlgn="base" latinLnBrk="0" hangingPunct="0">
              <a:lnSpc>
                <a:spcPct val="100000"/>
              </a:lnSpc>
              <a:spcBef>
                <a:spcPct val="0"/>
              </a:spcBef>
              <a:spcAft>
                <a:spcPct val="0"/>
              </a:spcAft>
              <a:buClrTx/>
              <a:buSzTx/>
              <a:buNone/>
              <a:tabLst/>
            </a:pPr>
            <a:endParaRPr lang="en-US" altLang="he-IL" sz="2200" kern="100" dirty="0">
              <a:latin typeface="Calibri" panose="020F0502020204030204" pitchFamily="34" charset="0"/>
              <a:cs typeface="Arial" panose="020B0604020202020204" pitchFamily="34" charset="0"/>
            </a:endParaRPr>
          </a:p>
          <a:p>
            <a:pPr marL="0" marR="0" lvl="0" indent="0" algn="l" defTabSz="914400" eaLnBrk="0" fontAlgn="base" latinLnBrk="0" hangingPunct="0">
              <a:lnSpc>
                <a:spcPct val="100000"/>
              </a:lnSpc>
              <a:spcBef>
                <a:spcPct val="0"/>
              </a:spcBef>
              <a:spcAft>
                <a:spcPct val="0"/>
              </a:spcAft>
              <a:buClrTx/>
              <a:buSzTx/>
              <a:buNone/>
              <a:tabLst/>
            </a:pPr>
            <a:endParaRPr kumimoji="0" lang="en-US" altLang="he-IL" sz="1800" i="0" u="none" strike="noStrike" cap="none" normalizeH="0" baseline="0" dirty="0">
              <a:ln>
                <a:noFill/>
              </a:ln>
              <a:solidFill>
                <a:schemeClr val="tx1"/>
              </a:solidFill>
              <a:effectLst/>
              <a:latin typeface="Söhne"/>
            </a:endParaRPr>
          </a:p>
        </p:txBody>
      </p:sp>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098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80B2-2E9A-CC3A-2F05-15325FC8C1FF}"/>
              </a:ext>
            </a:extLst>
          </p:cNvPr>
          <p:cNvSpPr>
            <a:spLocks noGrp="1"/>
          </p:cNvSpPr>
          <p:nvPr>
            <p:ph type="title"/>
          </p:nvPr>
        </p:nvSpPr>
        <p:spPr>
          <a:xfrm>
            <a:off x="863009" y="375101"/>
            <a:ext cx="10515600" cy="1325563"/>
          </a:xfrm>
        </p:spPr>
        <p:txBody>
          <a:bodyPr/>
          <a:lstStyle/>
          <a:p>
            <a:r>
              <a:rPr lang="en-US" dirty="0"/>
              <a:t>Testbed : Datasets &amp; Stats</a:t>
            </a:r>
            <a:endParaRPr lang="he-IL" dirty="0"/>
          </a:p>
        </p:txBody>
      </p:sp>
      <p:graphicFrame>
        <p:nvGraphicFramePr>
          <p:cNvPr id="3" name="Table 2">
            <a:extLst>
              <a:ext uri="{FF2B5EF4-FFF2-40B4-BE49-F238E27FC236}">
                <a16:creationId xmlns:a16="http://schemas.microsoft.com/office/drawing/2014/main" id="{579B01FC-9207-50C0-8498-05CA17231A51}"/>
              </a:ext>
            </a:extLst>
          </p:cNvPr>
          <p:cNvGraphicFramePr>
            <a:graphicFrameLocks noGrp="1"/>
          </p:cNvGraphicFramePr>
          <p:nvPr>
            <p:extLst>
              <p:ext uri="{D42A27DB-BD31-4B8C-83A1-F6EECF244321}">
                <p14:modId xmlns:p14="http://schemas.microsoft.com/office/powerpoint/2010/main" val="3381099967"/>
              </p:ext>
            </p:extLst>
          </p:nvPr>
        </p:nvGraphicFramePr>
        <p:xfrm>
          <a:off x="2367698" y="2281804"/>
          <a:ext cx="8486003" cy="3474720"/>
        </p:xfrm>
        <a:graphic>
          <a:graphicData uri="http://schemas.openxmlformats.org/drawingml/2006/table">
            <a:tbl>
              <a:tblPr rtl="1" firstRow="1" lastCol="1" bandRow="1">
                <a:tableStyleId>{073A0DAA-6AF3-43AB-8588-CEC1D06C72B9}</a:tableStyleId>
              </a:tblPr>
              <a:tblGrid>
                <a:gridCol w="1351776">
                  <a:extLst>
                    <a:ext uri="{9D8B030D-6E8A-4147-A177-3AD203B41FA5}">
                      <a16:colId xmlns:a16="http://schemas.microsoft.com/office/drawing/2014/main" val="4030441029"/>
                    </a:ext>
                  </a:extLst>
                </a:gridCol>
                <a:gridCol w="1476891">
                  <a:extLst>
                    <a:ext uri="{9D8B030D-6E8A-4147-A177-3AD203B41FA5}">
                      <a16:colId xmlns:a16="http://schemas.microsoft.com/office/drawing/2014/main" val="1516468558"/>
                    </a:ext>
                  </a:extLst>
                </a:gridCol>
                <a:gridCol w="1414334">
                  <a:extLst>
                    <a:ext uri="{9D8B030D-6E8A-4147-A177-3AD203B41FA5}">
                      <a16:colId xmlns:a16="http://schemas.microsoft.com/office/drawing/2014/main" val="2642917213"/>
                    </a:ext>
                  </a:extLst>
                </a:gridCol>
                <a:gridCol w="1414334">
                  <a:extLst>
                    <a:ext uri="{9D8B030D-6E8A-4147-A177-3AD203B41FA5}">
                      <a16:colId xmlns:a16="http://schemas.microsoft.com/office/drawing/2014/main" val="1918453685"/>
                    </a:ext>
                  </a:extLst>
                </a:gridCol>
                <a:gridCol w="1414334">
                  <a:extLst>
                    <a:ext uri="{9D8B030D-6E8A-4147-A177-3AD203B41FA5}">
                      <a16:colId xmlns:a16="http://schemas.microsoft.com/office/drawing/2014/main" val="3414012031"/>
                    </a:ext>
                  </a:extLst>
                </a:gridCol>
                <a:gridCol w="1414334">
                  <a:extLst>
                    <a:ext uri="{9D8B030D-6E8A-4147-A177-3AD203B41FA5}">
                      <a16:colId xmlns:a16="http://schemas.microsoft.com/office/drawing/2014/main" val="2742330832"/>
                    </a:ext>
                  </a:extLst>
                </a:gridCol>
              </a:tblGrid>
              <a:tr h="320040">
                <a:tc gridSpan="2">
                  <a:txBody>
                    <a:bodyPr/>
                    <a:lstStyle/>
                    <a:p>
                      <a:pPr algn="ctr" rtl="0"/>
                      <a:r>
                        <a:rPr lang="en-US" dirty="0">
                          <a:latin typeface="+mn-lt"/>
                        </a:rPr>
                        <a:t>Anomalies</a:t>
                      </a:r>
                      <a:endParaRPr lang="he-IL" dirty="0">
                        <a:latin typeface="+mn-lt"/>
                      </a:endParaRPr>
                    </a:p>
                  </a:txBody>
                  <a:tcPr anchor="ctr"/>
                </a:tc>
                <a:tc hMerge="1">
                  <a:txBody>
                    <a:bodyPr/>
                    <a:lstStyle/>
                    <a:p>
                      <a:pPr algn="ctr" rtl="0"/>
                      <a:r>
                        <a:rPr lang="en-US" dirty="0"/>
                        <a:t># Anomalies</a:t>
                      </a:r>
                      <a:endParaRPr lang="he-IL" dirty="0"/>
                    </a:p>
                  </a:txBody>
                  <a:tcPr/>
                </a:tc>
                <a:tc rowSpan="2">
                  <a:txBody>
                    <a:bodyPr/>
                    <a:lstStyle/>
                    <a:p>
                      <a:pPr algn="ctr" rtl="0"/>
                      <a:r>
                        <a:rPr lang="en-US" dirty="0">
                          <a:latin typeface="+mn-lt"/>
                        </a:rPr>
                        <a:t>Duration</a:t>
                      </a:r>
                      <a:endParaRPr lang="he-IL" dirty="0">
                        <a:latin typeface="+mn-lt"/>
                      </a:endParaRPr>
                    </a:p>
                  </a:txBody>
                  <a:tcPr anchor="ctr"/>
                </a:tc>
                <a:tc rowSpan="2">
                  <a:txBody>
                    <a:bodyPr/>
                    <a:lstStyle/>
                    <a:p>
                      <a:pPr algn="ctr" rtl="0"/>
                      <a:r>
                        <a:rPr lang="en-US" dirty="0">
                          <a:latin typeface="+mn-lt"/>
                        </a:rPr>
                        <a:t>Time Windows</a:t>
                      </a:r>
                      <a:endParaRPr lang="he-IL" dirty="0">
                        <a:latin typeface="+mn-lt"/>
                      </a:endParaRPr>
                    </a:p>
                  </a:txBody>
                  <a:tcPr anchor="ctr"/>
                </a:tc>
                <a:tc rowSpan="2">
                  <a:txBody>
                    <a:bodyPr/>
                    <a:lstStyle/>
                    <a:p>
                      <a:pPr algn="ctr" rtl="0"/>
                      <a:r>
                        <a:rPr lang="en-US" dirty="0">
                          <a:latin typeface="+mn-lt"/>
                        </a:rPr>
                        <a:t>Data Events</a:t>
                      </a:r>
                      <a:endParaRPr lang="he-IL" dirty="0">
                        <a:latin typeface="+mn-lt"/>
                      </a:endParaRPr>
                    </a:p>
                  </a:txBody>
                  <a:tcPr anchor="ctr"/>
                </a:tc>
                <a:tc rowSpan="2">
                  <a:txBody>
                    <a:bodyPr/>
                    <a:lstStyle/>
                    <a:p>
                      <a:pPr algn="ctr" rtl="0"/>
                      <a:r>
                        <a:rPr lang="en-US" dirty="0">
                          <a:latin typeface="+mn-lt"/>
                        </a:rPr>
                        <a:t>Dataset</a:t>
                      </a:r>
                      <a:endParaRPr lang="he-IL" dirty="0">
                        <a:latin typeface="+mn-lt"/>
                      </a:endParaRPr>
                    </a:p>
                  </a:txBody>
                  <a:tcPr anchor="ctr"/>
                </a:tc>
                <a:extLst>
                  <a:ext uri="{0D108BD9-81ED-4DB2-BD59-A6C34878D82A}">
                    <a16:rowId xmlns:a16="http://schemas.microsoft.com/office/drawing/2014/main" val="2107593501"/>
                  </a:ext>
                </a:extLst>
              </a:tr>
              <a:tr h="320040">
                <a:tc>
                  <a:txBody>
                    <a:bodyPr/>
                    <a:lstStyle/>
                    <a:p>
                      <a:pPr algn="ctr" rtl="0"/>
                      <a:r>
                        <a:rPr lang="en-US" b="1" dirty="0">
                          <a:solidFill>
                            <a:schemeClr val="bg1"/>
                          </a:solidFill>
                          <a:latin typeface="+mn-lt"/>
                        </a:rPr>
                        <a:t>% (TW)</a:t>
                      </a:r>
                      <a:endParaRPr lang="he-IL" b="1" dirty="0">
                        <a:solidFill>
                          <a:schemeClr val="bg1"/>
                        </a:solidFill>
                        <a:latin typeface="+mn-lt"/>
                      </a:endParaRPr>
                    </a:p>
                  </a:txBody>
                  <a:tcPr anchor="ctr">
                    <a:solidFill>
                      <a:schemeClr val="tx1"/>
                    </a:solidFill>
                  </a:tcPr>
                </a:tc>
                <a:tc>
                  <a:txBody>
                    <a:bodyPr/>
                    <a:lstStyle/>
                    <a:p>
                      <a:pPr algn="ctr" rtl="0"/>
                      <a:r>
                        <a:rPr lang="en-US" b="1" dirty="0">
                          <a:solidFill>
                            <a:schemeClr val="bg1"/>
                          </a:solidFill>
                          <a:latin typeface="+mn-lt"/>
                        </a:rPr>
                        <a:t>Count</a:t>
                      </a:r>
                      <a:endParaRPr lang="he-IL" b="1" dirty="0">
                        <a:solidFill>
                          <a:schemeClr val="bg1"/>
                        </a:solidFill>
                        <a:latin typeface="+mn-lt"/>
                      </a:endParaRPr>
                    </a:p>
                  </a:txBody>
                  <a:tcPr anchor="ctr">
                    <a:solidFill>
                      <a:schemeClr val="tx1"/>
                    </a:solidFill>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1631597485"/>
                  </a:ext>
                </a:extLst>
              </a:tr>
              <a:tr h="366636">
                <a:tc>
                  <a:txBody>
                    <a:bodyPr/>
                    <a:lstStyle/>
                    <a:p>
                      <a:pPr algn="ctr" rtl="0"/>
                      <a:r>
                        <a:rPr lang="en-US" dirty="0">
                          <a:latin typeface="+mn-lt"/>
                        </a:rPr>
                        <a:t>~3.4%</a:t>
                      </a:r>
                      <a:endParaRPr lang="he-IL" dirty="0">
                        <a:latin typeface="+mn-lt"/>
                      </a:endParaRPr>
                    </a:p>
                  </a:txBody>
                  <a:tcPr anchor="ctr"/>
                </a:tc>
                <a:tc>
                  <a:txBody>
                    <a:bodyPr/>
                    <a:lstStyle/>
                    <a:p>
                      <a:pPr algn="ctr" rtl="0"/>
                      <a:r>
                        <a:rPr lang="en-US" dirty="0">
                          <a:latin typeface="+mn-lt"/>
                        </a:rPr>
                        <a:t>5</a:t>
                      </a:r>
                      <a:endParaRPr lang="he-IL" dirty="0">
                        <a:latin typeface="+mn-lt"/>
                      </a:endParaRPr>
                    </a:p>
                  </a:txBody>
                  <a:tcPr anchor="ctr"/>
                </a:tc>
                <a:tc>
                  <a:txBody>
                    <a:bodyPr/>
                    <a:lstStyle/>
                    <a:p>
                      <a:pPr algn="ctr" rtl="0"/>
                      <a:r>
                        <a:rPr lang="en-US" dirty="0">
                          <a:latin typeface="+mn-lt"/>
                        </a:rPr>
                        <a:t>~2.5H</a:t>
                      </a:r>
                      <a:endParaRPr lang="he-IL" dirty="0">
                        <a:latin typeface="+mn-lt"/>
                      </a:endParaRPr>
                    </a:p>
                  </a:txBody>
                  <a:tcPr anchor="ctr"/>
                </a:tc>
                <a:tc>
                  <a:txBody>
                    <a:bodyPr/>
                    <a:lstStyle/>
                    <a:p>
                      <a:pPr algn="ctr" rtl="0"/>
                      <a:r>
                        <a:rPr lang="en-US" dirty="0">
                          <a:latin typeface="+mn-lt"/>
                        </a:rPr>
                        <a:t>148</a:t>
                      </a:r>
                      <a:endParaRPr lang="he-IL" dirty="0">
                        <a:latin typeface="+mn-lt"/>
                      </a:endParaRPr>
                    </a:p>
                  </a:txBody>
                  <a:tcPr anchor="ctr"/>
                </a:tc>
                <a:tc>
                  <a:txBody>
                    <a:bodyPr/>
                    <a:lstStyle/>
                    <a:p>
                      <a:pPr algn="ctr" rtl="0"/>
                      <a:r>
                        <a:rPr lang="en-US" dirty="0">
                          <a:latin typeface="+mn-lt"/>
                        </a:rPr>
                        <a:t>2099</a:t>
                      </a:r>
                      <a:endParaRPr lang="he-IL" dirty="0">
                        <a:latin typeface="+mn-lt"/>
                      </a:endParaRPr>
                    </a:p>
                  </a:txBody>
                  <a:tcPr anchor="ctr"/>
                </a:tc>
                <a:tc>
                  <a:txBody>
                    <a:bodyPr/>
                    <a:lstStyle/>
                    <a:p>
                      <a:pPr algn="ctr" rtl="0"/>
                      <a:endParaRPr lang="en-US" sz="1800" b="0" dirty="0">
                        <a:latin typeface="+mn-lt"/>
                      </a:endParaRPr>
                    </a:p>
                    <a:p>
                      <a:pPr algn="ctr" rtl="0"/>
                      <a:r>
                        <a:rPr lang="en-US" sz="1800" b="0" dirty="0">
                          <a:latin typeface="+mn-lt"/>
                        </a:rPr>
                        <a:t>SIMPLE</a:t>
                      </a:r>
                    </a:p>
                    <a:p>
                      <a:pPr algn="ctr" rtl="0"/>
                      <a:endParaRPr lang="he-IL" b="0" dirty="0">
                        <a:latin typeface="+mn-lt"/>
                      </a:endParaRPr>
                    </a:p>
                  </a:txBody>
                  <a:tcPr anchor="ctr"/>
                </a:tc>
                <a:extLst>
                  <a:ext uri="{0D108BD9-81ED-4DB2-BD59-A6C34878D82A}">
                    <a16:rowId xmlns:a16="http://schemas.microsoft.com/office/drawing/2014/main" val="3670684551"/>
                  </a:ext>
                </a:extLst>
              </a:tr>
              <a:tr h="370840">
                <a:tc>
                  <a:txBody>
                    <a:bodyPr/>
                    <a:lstStyle/>
                    <a:p>
                      <a:pPr algn="ctr" rtl="0"/>
                      <a:r>
                        <a:rPr lang="en-US" dirty="0">
                          <a:latin typeface="+mn-lt"/>
                        </a:rPr>
                        <a:t>~55%</a:t>
                      </a:r>
                      <a:endParaRPr lang="he-IL" dirty="0">
                        <a:latin typeface="+mn-lt"/>
                      </a:endParaRPr>
                    </a:p>
                  </a:txBody>
                  <a:tcPr anchor="ctr"/>
                </a:tc>
                <a:tc>
                  <a:txBody>
                    <a:bodyPr/>
                    <a:lstStyle/>
                    <a:p>
                      <a:pPr algn="ctr" rtl="0"/>
                      <a:r>
                        <a:rPr lang="en-US" dirty="0">
                          <a:latin typeface="+mn-lt"/>
                        </a:rPr>
                        <a:t>55</a:t>
                      </a:r>
                      <a:endParaRPr lang="he-IL" dirty="0">
                        <a:latin typeface="+mn-lt"/>
                      </a:endParaRPr>
                    </a:p>
                  </a:txBody>
                  <a:tcPr anchor="ctr"/>
                </a:tc>
                <a:tc>
                  <a:txBody>
                    <a:bodyPr/>
                    <a:lstStyle/>
                    <a:p>
                      <a:pPr algn="ctr" rtl="0"/>
                      <a:r>
                        <a:rPr lang="en-US" dirty="0">
                          <a:latin typeface="+mn-lt"/>
                        </a:rPr>
                        <a:t>~1.5H</a:t>
                      </a:r>
                      <a:endParaRPr lang="he-IL" dirty="0">
                        <a:latin typeface="+mn-lt"/>
                      </a:endParaRPr>
                    </a:p>
                  </a:txBody>
                  <a:tcPr anchor="ctr"/>
                </a:tc>
                <a:tc>
                  <a:txBody>
                    <a:bodyPr/>
                    <a:lstStyle/>
                    <a:p>
                      <a:pPr algn="ctr" rtl="0"/>
                      <a:r>
                        <a:rPr lang="en-US" dirty="0">
                          <a:latin typeface="+mn-lt"/>
                        </a:rPr>
                        <a:t>99</a:t>
                      </a:r>
                      <a:endParaRPr lang="he-IL" dirty="0">
                        <a:latin typeface="+mn-lt"/>
                      </a:endParaRPr>
                    </a:p>
                  </a:txBody>
                  <a:tcPr anchor="ctr"/>
                </a:tc>
                <a:tc>
                  <a:txBody>
                    <a:bodyPr/>
                    <a:lstStyle/>
                    <a:p>
                      <a:pPr algn="ctr" rtl="0"/>
                      <a:r>
                        <a:rPr lang="en-US" dirty="0">
                          <a:latin typeface="+mn-lt"/>
                        </a:rPr>
                        <a:t>3638</a:t>
                      </a:r>
                      <a:endParaRPr lang="he-IL" dirty="0">
                        <a:latin typeface="+mn-lt"/>
                      </a:endParaRPr>
                    </a:p>
                  </a:txBody>
                  <a:tcPr anchor="ctr"/>
                </a:tc>
                <a:tc>
                  <a:txBody>
                    <a:bodyPr/>
                    <a:lstStyle/>
                    <a:p>
                      <a:pPr algn="ctr" rtl="0"/>
                      <a:endParaRPr lang="en-US" sz="1800" b="0" dirty="0">
                        <a:latin typeface="+mn-lt"/>
                      </a:endParaRPr>
                    </a:p>
                    <a:p>
                      <a:pPr algn="ctr" rtl="0"/>
                      <a:r>
                        <a:rPr lang="en-US" sz="1800" b="0" dirty="0">
                          <a:latin typeface="+mn-lt"/>
                        </a:rPr>
                        <a:t>AIRLINE</a:t>
                      </a:r>
                    </a:p>
                    <a:p>
                      <a:pPr algn="ctr" rtl="0"/>
                      <a:endParaRPr lang="he-IL" b="0" dirty="0">
                        <a:latin typeface="+mn-lt"/>
                      </a:endParaRPr>
                    </a:p>
                  </a:txBody>
                  <a:tcPr anchor="ctr"/>
                </a:tc>
                <a:extLst>
                  <a:ext uri="{0D108BD9-81ED-4DB2-BD59-A6C34878D82A}">
                    <a16:rowId xmlns:a16="http://schemas.microsoft.com/office/drawing/2014/main" val="2238977966"/>
                  </a:ext>
                </a:extLst>
              </a:tr>
              <a:tr h="370840">
                <a:tc>
                  <a:txBody>
                    <a:bodyPr/>
                    <a:lstStyle/>
                    <a:p>
                      <a:pPr algn="ctr" rtl="0"/>
                      <a:r>
                        <a:rPr lang="en-US" dirty="0">
                          <a:latin typeface="+mn-lt"/>
                        </a:rPr>
                        <a:t>~20%</a:t>
                      </a:r>
                      <a:endParaRPr lang="he-IL" dirty="0">
                        <a:latin typeface="+mn-lt"/>
                      </a:endParaRPr>
                    </a:p>
                  </a:txBody>
                  <a:tcPr anchor="ctr"/>
                </a:tc>
                <a:tc>
                  <a:txBody>
                    <a:bodyPr/>
                    <a:lstStyle/>
                    <a:p>
                      <a:pPr algn="ctr" rtl="0"/>
                      <a:r>
                        <a:rPr lang="en-US" dirty="0">
                          <a:latin typeface="+mn-lt"/>
                        </a:rPr>
                        <a:t>99</a:t>
                      </a:r>
                      <a:endParaRPr lang="he-IL" dirty="0">
                        <a:latin typeface="+mn-lt"/>
                      </a:endParaRPr>
                    </a:p>
                  </a:txBody>
                  <a:tcPr anchor="ctr"/>
                </a:tc>
                <a:tc>
                  <a:txBody>
                    <a:bodyPr/>
                    <a:lstStyle/>
                    <a:p>
                      <a:pPr algn="ctr" rtl="0"/>
                      <a:r>
                        <a:rPr lang="en-US" dirty="0">
                          <a:latin typeface="+mn-lt"/>
                        </a:rPr>
                        <a:t>~8H</a:t>
                      </a:r>
                      <a:endParaRPr lang="he-IL" dirty="0">
                        <a:latin typeface="+mn-lt"/>
                      </a:endParaRPr>
                    </a:p>
                  </a:txBody>
                  <a:tcPr anchor="ctr"/>
                </a:tc>
                <a:tc>
                  <a:txBody>
                    <a:bodyPr/>
                    <a:lstStyle/>
                    <a:p>
                      <a:pPr algn="ctr" rtl="0"/>
                      <a:r>
                        <a:rPr lang="en-US" dirty="0">
                          <a:latin typeface="+mn-lt"/>
                        </a:rPr>
                        <a:t>480</a:t>
                      </a:r>
                      <a:endParaRPr lang="he-IL" dirty="0">
                        <a:latin typeface="+mn-lt"/>
                      </a:endParaRPr>
                    </a:p>
                  </a:txBody>
                  <a:tcPr anchor="ctr"/>
                </a:tc>
                <a:tc>
                  <a:txBody>
                    <a:bodyPr/>
                    <a:lstStyle/>
                    <a:p>
                      <a:pPr algn="ctr" rtl="0"/>
                      <a:r>
                        <a:rPr lang="en-US" dirty="0">
                          <a:latin typeface="+mn-lt"/>
                        </a:rPr>
                        <a:t>503,273</a:t>
                      </a:r>
                      <a:endParaRPr lang="he-IL" dirty="0">
                        <a:latin typeface="+mn-lt"/>
                      </a:endParaRPr>
                    </a:p>
                  </a:txBody>
                  <a:tcPr anchor="ctr"/>
                </a:tc>
                <a:tc>
                  <a:txBody>
                    <a:bodyPr/>
                    <a:lstStyle/>
                    <a:p>
                      <a:pPr algn="ctr" rtl="0"/>
                      <a:endParaRPr lang="en-US" b="0" dirty="0">
                        <a:latin typeface="+mn-lt"/>
                      </a:endParaRPr>
                    </a:p>
                    <a:p>
                      <a:pPr algn="ctr" rtl="0"/>
                      <a:r>
                        <a:rPr lang="en-US" b="0" dirty="0">
                          <a:latin typeface="+mn-lt"/>
                        </a:rPr>
                        <a:t>VOD</a:t>
                      </a:r>
                    </a:p>
                    <a:p>
                      <a:pPr algn="ctr" rtl="0"/>
                      <a:endParaRPr lang="he-IL" b="0" dirty="0">
                        <a:latin typeface="+mn-lt"/>
                      </a:endParaRPr>
                    </a:p>
                  </a:txBody>
                  <a:tcPr anchor="ctr"/>
                </a:tc>
                <a:extLst>
                  <a:ext uri="{0D108BD9-81ED-4DB2-BD59-A6C34878D82A}">
                    <a16:rowId xmlns:a16="http://schemas.microsoft.com/office/drawing/2014/main" val="549354053"/>
                  </a:ext>
                </a:extLst>
              </a:tr>
            </a:tbl>
          </a:graphicData>
        </a:graphic>
      </p:graphicFrame>
      <p:pic>
        <p:nvPicPr>
          <p:cNvPr id="5" name="Picture 4">
            <a:extLst>
              <a:ext uri="{FF2B5EF4-FFF2-40B4-BE49-F238E27FC236}">
                <a16:creationId xmlns:a16="http://schemas.microsoft.com/office/drawing/2014/main" id="{8DB4EA9B-2F0A-1A91-74E0-AF636B5437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0070" y="3890596"/>
            <a:ext cx="1857582" cy="95551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357AD32-A003-CF80-AA1D-8C6FBA3A500B}"/>
              </a:ext>
            </a:extLst>
          </p:cNvPr>
          <p:cNvPicPr>
            <a:picLocks noChangeAspect="1"/>
          </p:cNvPicPr>
          <p:nvPr/>
        </p:nvPicPr>
        <p:blipFill>
          <a:blip r:embed="rId4"/>
          <a:stretch>
            <a:fillRect/>
          </a:stretch>
        </p:blipFill>
        <p:spPr>
          <a:xfrm>
            <a:off x="386666" y="4954869"/>
            <a:ext cx="1764390" cy="8016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C9F5C30-E125-6901-AE17-9A76AF5ACD51}"/>
              </a:ext>
            </a:extLst>
          </p:cNvPr>
          <p:cNvPicPr>
            <a:picLocks noChangeAspect="1"/>
          </p:cNvPicPr>
          <p:nvPr/>
        </p:nvPicPr>
        <p:blipFill>
          <a:blip r:embed="rId5"/>
          <a:stretch>
            <a:fillRect/>
          </a:stretch>
        </p:blipFill>
        <p:spPr>
          <a:xfrm>
            <a:off x="440635" y="3133918"/>
            <a:ext cx="1656451" cy="59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240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Evaluation and Results – Simple Dataset</a:t>
            </a:r>
            <a:endParaRPr lang="he-IL" dirty="0"/>
          </a:p>
        </p:txBody>
      </p:sp>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15" name="Picture 14" descr="A graph of different colored circles&#10;&#10;Description automatically generated">
            <a:extLst>
              <a:ext uri="{FF2B5EF4-FFF2-40B4-BE49-F238E27FC236}">
                <a16:creationId xmlns:a16="http://schemas.microsoft.com/office/drawing/2014/main" id="{2684C83E-484D-43A4-6863-F6979D647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738312"/>
            <a:ext cx="5943204" cy="4754563"/>
          </a:xfrm>
          <a:prstGeom prst="rect">
            <a:avLst/>
          </a:prstGeom>
        </p:spPr>
      </p:pic>
      <p:pic>
        <p:nvPicPr>
          <p:cNvPr id="18" name="Picture 17" descr="A graph with dots and numbers&#10;&#10;Description automatically generated">
            <a:extLst>
              <a:ext uri="{FF2B5EF4-FFF2-40B4-BE49-F238E27FC236}">
                <a16:creationId xmlns:a16="http://schemas.microsoft.com/office/drawing/2014/main" id="{F2A78BDA-787A-23E5-AB39-37F387CAB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08" y="1738312"/>
            <a:ext cx="5912887" cy="4730310"/>
          </a:xfrm>
          <a:prstGeom prst="rect">
            <a:avLst/>
          </a:prstGeom>
        </p:spPr>
      </p:pic>
      <p:sp>
        <p:nvSpPr>
          <p:cNvPr id="19" name="TextBox 18">
            <a:extLst>
              <a:ext uri="{FF2B5EF4-FFF2-40B4-BE49-F238E27FC236}">
                <a16:creationId xmlns:a16="http://schemas.microsoft.com/office/drawing/2014/main" id="{1EF87CF7-E4C7-1E06-9F9E-2207D2B6A5FE}"/>
              </a:ext>
            </a:extLst>
          </p:cNvPr>
          <p:cNvSpPr txBox="1"/>
          <p:nvPr/>
        </p:nvSpPr>
        <p:spPr>
          <a:xfrm>
            <a:off x="7212563" y="1856791"/>
            <a:ext cx="4599992" cy="1477328"/>
          </a:xfrm>
          <a:prstGeom prst="rect">
            <a:avLst/>
          </a:prstGeom>
          <a:noFill/>
        </p:spPr>
        <p:txBody>
          <a:bodyPr wrap="square" rtlCol="1">
            <a:spAutoFit/>
          </a:bodyPr>
          <a:lstStyle/>
          <a:p>
            <a:r>
              <a:rPr lang="en-US" b="1" dirty="0"/>
              <a:t>Experiment</a:t>
            </a:r>
            <a:r>
              <a:rPr lang="en-US" dirty="0"/>
              <a:t>:</a:t>
            </a:r>
          </a:p>
          <a:p>
            <a:r>
              <a:rPr lang="en-US" dirty="0"/>
              <a:t>6 Functions (1 with dormant anomaly)</a:t>
            </a:r>
          </a:p>
          <a:p>
            <a:r>
              <a:rPr lang="en-US" dirty="0"/>
              <a:t>Timer-based (Uniform)</a:t>
            </a:r>
          </a:p>
          <a:p>
            <a:r>
              <a:rPr lang="en-US" dirty="0"/>
              <a:t>4 Benign clusters (</a:t>
            </a:r>
            <a:r>
              <a:rPr lang="en-US" dirty="0" err="1"/>
              <a:t>KMeans</a:t>
            </a:r>
            <a:r>
              <a:rPr lang="en-US" dirty="0"/>
              <a:t>)</a:t>
            </a:r>
          </a:p>
          <a:p>
            <a:r>
              <a:rPr lang="en-US" dirty="0"/>
              <a:t>Overlapping function behaviors</a:t>
            </a:r>
          </a:p>
        </p:txBody>
      </p:sp>
      <p:sp>
        <p:nvSpPr>
          <p:cNvPr id="20" name="TextBox 19">
            <a:extLst>
              <a:ext uri="{FF2B5EF4-FFF2-40B4-BE49-F238E27FC236}">
                <a16:creationId xmlns:a16="http://schemas.microsoft.com/office/drawing/2014/main" id="{C6514D4F-9190-B9F0-D956-7ABFD0296FE1}"/>
              </a:ext>
            </a:extLst>
          </p:cNvPr>
          <p:cNvSpPr txBox="1"/>
          <p:nvPr/>
        </p:nvSpPr>
        <p:spPr>
          <a:xfrm>
            <a:off x="7212563" y="3523882"/>
            <a:ext cx="4599992" cy="646331"/>
          </a:xfrm>
          <a:prstGeom prst="rect">
            <a:avLst/>
          </a:prstGeom>
          <a:noFill/>
        </p:spPr>
        <p:txBody>
          <a:bodyPr wrap="square" rtlCol="1">
            <a:spAutoFit/>
          </a:bodyPr>
          <a:lstStyle/>
          <a:p>
            <a:r>
              <a:rPr lang="en-US" dirty="0"/>
              <a:t>Function with normal alternating writing  behavior - Reflected by the feature</a:t>
            </a:r>
          </a:p>
        </p:txBody>
      </p:sp>
    </p:spTree>
    <p:extLst>
      <p:ext uri="{BB962C8B-B14F-4D97-AF65-F5344CB8AC3E}">
        <p14:creationId xmlns:p14="http://schemas.microsoft.com/office/powerpoint/2010/main" val="39204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dots&#10;&#10;Description automatically generated">
            <a:extLst>
              <a:ext uri="{FF2B5EF4-FFF2-40B4-BE49-F238E27FC236}">
                <a16:creationId xmlns:a16="http://schemas.microsoft.com/office/drawing/2014/main" id="{EC1F6D2D-93E5-8058-7BFA-33CB3B90E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04448"/>
            <a:ext cx="6276495" cy="5107436"/>
          </a:xfrm>
          <a:prstGeom prst="rect">
            <a:avLst/>
          </a:prstGeom>
        </p:spPr>
      </p:pic>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Evaluation and Results – Simple Dataset</a:t>
            </a:r>
            <a:endParaRPr lang="he-IL" dirty="0"/>
          </a:p>
        </p:txBody>
      </p:sp>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EF87CF7-E4C7-1E06-9F9E-2207D2B6A5FE}"/>
              </a:ext>
            </a:extLst>
          </p:cNvPr>
          <p:cNvSpPr txBox="1"/>
          <p:nvPr/>
        </p:nvSpPr>
        <p:spPr>
          <a:xfrm>
            <a:off x="7212563" y="1809658"/>
            <a:ext cx="4684064" cy="2031325"/>
          </a:xfrm>
          <a:prstGeom prst="rect">
            <a:avLst/>
          </a:prstGeom>
          <a:noFill/>
        </p:spPr>
        <p:txBody>
          <a:bodyPr wrap="square" rtlCol="1">
            <a:spAutoFit/>
          </a:bodyPr>
          <a:lstStyle/>
          <a:p>
            <a:r>
              <a:rPr lang="en-US" b="1" dirty="0"/>
              <a:t>Experiment</a:t>
            </a:r>
            <a:r>
              <a:rPr lang="en-US" dirty="0"/>
              <a:t>:</a:t>
            </a:r>
          </a:p>
          <a:p>
            <a:r>
              <a:rPr lang="en-US" dirty="0"/>
              <a:t>6 Functions (1 with active anomaly)</a:t>
            </a:r>
          </a:p>
          <a:p>
            <a:r>
              <a:rPr lang="en-US" dirty="0"/>
              <a:t>Timer-based (Uniform)</a:t>
            </a:r>
          </a:p>
          <a:p>
            <a:r>
              <a:rPr lang="en-US" dirty="0"/>
              <a:t>5 clusters (</a:t>
            </a:r>
            <a:r>
              <a:rPr lang="en-US" dirty="0" err="1"/>
              <a:t>KMeans</a:t>
            </a:r>
            <a:r>
              <a:rPr lang="en-US" dirty="0"/>
              <a:t>)</a:t>
            </a:r>
          </a:p>
          <a:p>
            <a:r>
              <a:rPr lang="en-US" dirty="0"/>
              <a:t>Overlapping function behaviors</a:t>
            </a:r>
          </a:p>
          <a:p>
            <a:r>
              <a:rPr lang="en-US" dirty="0"/>
              <a:t>(</a:t>
            </a:r>
            <a:r>
              <a:rPr lang="en-US" dirty="0" err="1"/>
              <a:t>n_neighbors</a:t>
            </a:r>
            <a:r>
              <a:rPr lang="en-US" dirty="0"/>
              <a:t>=20, contamination=0.145)</a:t>
            </a:r>
          </a:p>
          <a:p>
            <a:endParaRPr lang="en-US" dirty="0"/>
          </a:p>
        </p:txBody>
      </p:sp>
      <p:sp>
        <p:nvSpPr>
          <p:cNvPr id="20" name="TextBox 19">
            <a:extLst>
              <a:ext uri="{FF2B5EF4-FFF2-40B4-BE49-F238E27FC236}">
                <a16:creationId xmlns:a16="http://schemas.microsoft.com/office/drawing/2014/main" id="{C6514D4F-9190-B9F0-D956-7ABFD0296FE1}"/>
              </a:ext>
            </a:extLst>
          </p:cNvPr>
          <p:cNvSpPr txBox="1"/>
          <p:nvPr/>
        </p:nvSpPr>
        <p:spPr>
          <a:xfrm>
            <a:off x="7212563" y="3580582"/>
            <a:ext cx="4599992" cy="646331"/>
          </a:xfrm>
          <a:prstGeom prst="rect">
            <a:avLst/>
          </a:prstGeom>
          <a:noFill/>
        </p:spPr>
        <p:txBody>
          <a:bodyPr wrap="square" rtlCol="1">
            <a:spAutoFit/>
          </a:bodyPr>
          <a:lstStyle/>
          <a:p>
            <a:r>
              <a:rPr lang="en-US" dirty="0"/>
              <a:t>Function with Anomaly shares behavior space with another function (2D rep.)</a:t>
            </a:r>
          </a:p>
        </p:txBody>
      </p:sp>
      <p:pic>
        <p:nvPicPr>
          <p:cNvPr id="8" name="Picture 7" descr="A graph with blue circles">
            <a:extLst>
              <a:ext uri="{FF2B5EF4-FFF2-40B4-BE49-F238E27FC236}">
                <a16:creationId xmlns:a16="http://schemas.microsoft.com/office/drawing/2014/main" id="{F9BF319B-6B84-65B4-1B67-7B9340673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06" y="1604448"/>
            <a:ext cx="6276495" cy="5107435"/>
          </a:xfrm>
          <a:prstGeom prst="rect">
            <a:avLst/>
          </a:prstGeom>
        </p:spPr>
      </p:pic>
      <p:pic>
        <p:nvPicPr>
          <p:cNvPr id="13" name="Picture 12" descr="A graph with blue dots and white text&#10;&#10;Description automatically generated">
            <a:extLst>
              <a:ext uri="{FF2B5EF4-FFF2-40B4-BE49-F238E27FC236}">
                <a16:creationId xmlns:a16="http://schemas.microsoft.com/office/drawing/2014/main" id="{EA165842-8E59-7531-1553-0F6B10D35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49" y="1604447"/>
            <a:ext cx="6256251" cy="5107433"/>
          </a:xfrm>
          <a:prstGeom prst="rect">
            <a:avLst/>
          </a:prstGeom>
        </p:spPr>
      </p:pic>
      <p:sp>
        <p:nvSpPr>
          <p:cNvPr id="14" name="TextBox 13">
            <a:extLst>
              <a:ext uri="{FF2B5EF4-FFF2-40B4-BE49-F238E27FC236}">
                <a16:creationId xmlns:a16="http://schemas.microsoft.com/office/drawing/2014/main" id="{951EB260-477C-41BB-1DA8-5EE4D64ABCDA}"/>
              </a:ext>
            </a:extLst>
          </p:cNvPr>
          <p:cNvSpPr txBox="1"/>
          <p:nvPr/>
        </p:nvSpPr>
        <p:spPr>
          <a:xfrm>
            <a:off x="7192318" y="4200870"/>
            <a:ext cx="4599992" cy="369332"/>
          </a:xfrm>
          <a:prstGeom prst="rect">
            <a:avLst/>
          </a:prstGeom>
          <a:noFill/>
        </p:spPr>
        <p:txBody>
          <a:bodyPr wrap="square" rtlCol="1">
            <a:spAutoFit/>
          </a:bodyPr>
          <a:lstStyle/>
          <a:p>
            <a:r>
              <a:rPr lang="en-US" dirty="0"/>
              <a:t>Anomalies (Left)</a:t>
            </a:r>
          </a:p>
        </p:txBody>
      </p:sp>
      <p:pic>
        <p:nvPicPr>
          <p:cNvPr id="16" name="תמונה 4">
            <a:extLst>
              <a:ext uri="{FF2B5EF4-FFF2-40B4-BE49-F238E27FC236}">
                <a16:creationId xmlns:a16="http://schemas.microsoft.com/office/drawing/2014/main" id="{7451D523-04C8-B0FB-24B4-A70F3FF3D8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373" y="3031901"/>
            <a:ext cx="3868611" cy="2989696"/>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238ABF6E-48A5-5236-37F6-3499B2D98670}"/>
              </a:ext>
            </a:extLst>
          </p:cNvPr>
          <p:cNvSpPr txBox="1"/>
          <p:nvPr/>
        </p:nvSpPr>
        <p:spPr>
          <a:xfrm>
            <a:off x="7212563" y="4711415"/>
            <a:ext cx="5114475" cy="1754326"/>
          </a:xfrm>
          <a:prstGeom prst="rect">
            <a:avLst/>
          </a:prstGeom>
          <a:noFill/>
        </p:spPr>
        <p:txBody>
          <a:bodyPr wrap="square" rtlCol="1">
            <a:spAutoFit/>
          </a:bodyPr>
          <a:lstStyle/>
          <a:p>
            <a:r>
              <a:rPr lang="en-US" dirty="0"/>
              <a:t>All anomalies detected (distinct clusters).</a:t>
            </a:r>
          </a:p>
          <a:p>
            <a:r>
              <a:rPr lang="en-US" dirty="0" err="1"/>
              <a:t>Func</a:t>
            </a:r>
            <a:r>
              <a:rPr lang="en-US" dirty="0"/>
              <a:t>. change behavior, writes to the public bucket: </a:t>
            </a:r>
          </a:p>
          <a:p>
            <a:r>
              <a:rPr lang="en-US" dirty="0"/>
              <a:t>- </a:t>
            </a:r>
            <a:r>
              <a:rPr lang="en-US" dirty="0" err="1"/>
              <a:t>Private|Private|Private</a:t>
            </a:r>
            <a:r>
              <a:rPr lang="en-US" dirty="0"/>
              <a:t> -&gt; </a:t>
            </a:r>
            <a:r>
              <a:rPr lang="en-US" dirty="0" err="1"/>
              <a:t>Public|Private|Private</a:t>
            </a:r>
            <a:endParaRPr lang="en-US" dirty="0"/>
          </a:p>
          <a:p>
            <a:r>
              <a:rPr lang="en-US" dirty="0"/>
              <a:t>- Adding anomalous data events (manually)</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43254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Evaluation and Results – Airline Dataset</a:t>
            </a:r>
            <a:endParaRPr lang="he-IL" dirty="0"/>
          </a:p>
        </p:txBody>
      </p:sp>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EF87CF7-E4C7-1E06-9F9E-2207D2B6A5FE}"/>
              </a:ext>
            </a:extLst>
          </p:cNvPr>
          <p:cNvSpPr txBox="1"/>
          <p:nvPr/>
        </p:nvSpPr>
        <p:spPr>
          <a:xfrm>
            <a:off x="7212563" y="1856791"/>
            <a:ext cx="4599992" cy="1754326"/>
          </a:xfrm>
          <a:prstGeom prst="rect">
            <a:avLst/>
          </a:prstGeom>
          <a:noFill/>
        </p:spPr>
        <p:txBody>
          <a:bodyPr wrap="square" rtlCol="1">
            <a:spAutoFit/>
          </a:bodyPr>
          <a:lstStyle/>
          <a:p>
            <a:r>
              <a:rPr lang="en-US" b="1" dirty="0"/>
              <a:t>Experiment</a:t>
            </a:r>
            <a:r>
              <a:rPr lang="en-US" dirty="0"/>
              <a:t>:</a:t>
            </a:r>
          </a:p>
          <a:p>
            <a:r>
              <a:rPr lang="en-US" dirty="0"/>
              <a:t>8 Functions (1 dormant anomaly)</a:t>
            </a:r>
          </a:p>
          <a:p>
            <a:r>
              <a:rPr lang="en-US" dirty="0"/>
              <a:t>User simulation driven</a:t>
            </a:r>
          </a:p>
          <a:p>
            <a:r>
              <a:rPr lang="en-US" dirty="0"/>
              <a:t>9 clusters (</a:t>
            </a:r>
            <a:r>
              <a:rPr lang="en-US" dirty="0" err="1"/>
              <a:t>KMeans</a:t>
            </a:r>
            <a:r>
              <a:rPr lang="en-US" dirty="0"/>
              <a:t>)</a:t>
            </a:r>
          </a:p>
          <a:p>
            <a:r>
              <a:rPr lang="en-US" dirty="0"/>
              <a:t>Overlapping function behaviors</a:t>
            </a:r>
          </a:p>
          <a:p>
            <a:r>
              <a:rPr lang="en-US" dirty="0"/>
              <a:t>(</a:t>
            </a:r>
            <a:r>
              <a:rPr lang="en-US" dirty="0" err="1"/>
              <a:t>n_neighbors</a:t>
            </a:r>
            <a:r>
              <a:rPr lang="en-US" dirty="0"/>
              <a:t>=20, contamination=0.145)</a:t>
            </a:r>
          </a:p>
        </p:txBody>
      </p:sp>
      <p:sp>
        <p:nvSpPr>
          <p:cNvPr id="20" name="TextBox 19">
            <a:extLst>
              <a:ext uri="{FF2B5EF4-FFF2-40B4-BE49-F238E27FC236}">
                <a16:creationId xmlns:a16="http://schemas.microsoft.com/office/drawing/2014/main" id="{C6514D4F-9190-B9F0-D956-7ABFD0296FE1}"/>
              </a:ext>
            </a:extLst>
          </p:cNvPr>
          <p:cNvSpPr txBox="1"/>
          <p:nvPr/>
        </p:nvSpPr>
        <p:spPr>
          <a:xfrm>
            <a:off x="7212563" y="3592539"/>
            <a:ext cx="4779988" cy="369332"/>
          </a:xfrm>
          <a:prstGeom prst="rect">
            <a:avLst/>
          </a:prstGeom>
          <a:noFill/>
        </p:spPr>
        <p:txBody>
          <a:bodyPr wrap="square" rtlCol="1">
            <a:spAutoFit/>
          </a:bodyPr>
          <a:lstStyle/>
          <a:p>
            <a:r>
              <a:rPr lang="en-US" dirty="0"/>
              <a:t>Ground truth (Anomaly, Confirm Booking </a:t>
            </a:r>
            <a:r>
              <a:rPr lang="en-US" dirty="0" err="1"/>
              <a:t>Func</a:t>
            </a:r>
            <a:r>
              <a:rPr lang="en-US" dirty="0"/>
              <a:t>.)</a:t>
            </a:r>
          </a:p>
        </p:txBody>
      </p:sp>
      <p:pic>
        <p:nvPicPr>
          <p:cNvPr id="3" name="Picture 2">
            <a:extLst>
              <a:ext uri="{FF2B5EF4-FFF2-40B4-BE49-F238E27FC236}">
                <a16:creationId xmlns:a16="http://schemas.microsoft.com/office/drawing/2014/main" id="{D8080D74-B6C1-BD1C-7BD9-88E23B27C02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466876" y="1949108"/>
            <a:ext cx="1525675" cy="1156722"/>
          </a:xfrm>
          <a:prstGeom prst="rect">
            <a:avLst/>
          </a:prstGeom>
          <a:ln>
            <a:noFill/>
          </a:ln>
          <a:effectLst>
            <a:softEdge rad="112500"/>
          </a:effectLst>
        </p:spPr>
      </p:pic>
      <p:pic>
        <p:nvPicPr>
          <p:cNvPr id="12" name="Picture 11" descr="A graph of different colored dots&#10;&#10;Description automatically generated with medium confidence">
            <a:extLst>
              <a:ext uri="{FF2B5EF4-FFF2-40B4-BE49-F238E27FC236}">
                <a16:creationId xmlns:a16="http://schemas.microsoft.com/office/drawing/2014/main" id="{1273E19F-13A5-E8AE-45C5-04424B247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70" y="1586515"/>
            <a:ext cx="6292753" cy="5034203"/>
          </a:xfrm>
          <a:prstGeom prst="rect">
            <a:avLst/>
          </a:prstGeom>
        </p:spPr>
      </p:pic>
      <p:pic>
        <p:nvPicPr>
          <p:cNvPr id="14" name="Picture 13" descr="A graph showing the different types of objects&#10;&#10;Description automatically generated with medium confidence">
            <a:extLst>
              <a:ext uri="{FF2B5EF4-FFF2-40B4-BE49-F238E27FC236}">
                <a16:creationId xmlns:a16="http://schemas.microsoft.com/office/drawing/2014/main" id="{5F08DC08-DEDD-B40D-88A7-2AF829F55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570" y="1586516"/>
            <a:ext cx="6373792" cy="5034202"/>
          </a:xfrm>
          <a:prstGeom prst="rect">
            <a:avLst/>
          </a:prstGeom>
        </p:spPr>
      </p:pic>
      <p:pic>
        <p:nvPicPr>
          <p:cNvPr id="17" name="Picture 16" descr="A screen shot of a graph&#10;&#10;Description automatically generated">
            <a:extLst>
              <a:ext uri="{FF2B5EF4-FFF2-40B4-BE49-F238E27FC236}">
                <a16:creationId xmlns:a16="http://schemas.microsoft.com/office/drawing/2014/main" id="{B4C9C5C1-EABE-B616-CD07-656DF53F5C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71" y="1586514"/>
            <a:ext cx="6588868" cy="5034202"/>
          </a:xfrm>
          <a:prstGeom prst="rect">
            <a:avLst/>
          </a:prstGeom>
        </p:spPr>
      </p:pic>
      <p:sp>
        <p:nvSpPr>
          <p:cNvPr id="21" name="TextBox 20">
            <a:extLst>
              <a:ext uri="{FF2B5EF4-FFF2-40B4-BE49-F238E27FC236}">
                <a16:creationId xmlns:a16="http://schemas.microsoft.com/office/drawing/2014/main" id="{66135651-3DBE-A333-0848-849606787B8A}"/>
              </a:ext>
            </a:extLst>
          </p:cNvPr>
          <p:cNvSpPr txBox="1"/>
          <p:nvPr/>
        </p:nvSpPr>
        <p:spPr>
          <a:xfrm>
            <a:off x="7212563" y="4220292"/>
            <a:ext cx="4599992" cy="369332"/>
          </a:xfrm>
          <a:prstGeom prst="rect">
            <a:avLst/>
          </a:prstGeom>
          <a:noFill/>
        </p:spPr>
        <p:txBody>
          <a:bodyPr wrap="square" rtlCol="1">
            <a:spAutoFit/>
          </a:bodyPr>
          <a:lstStyle/>
          <a:p>
            <a:r>
              <a:rPr lang="en-US" dirty="0"/>
              <a:t>Prediction (LOF based)</a:t>
            </a:r>
          </a:p>
        </p:txBody>
      </p:sp>
      <p:pic>
        <p:nvPicPr>
          <p:cNvPr id="23" name="Picture 22" descr="A yellow and purple squares with black text&#10;&#10;Description automatically generated">
            <a:extLst>
              <a:ext uri="{FF2B5EF4-FFF2-40B4-BE49-F238E27FC236}">
                <a16:creationId xmlns:a16="http://schemas.microsoft.com/office/drawing/2014/main" id="{C7A991B4-35ED-6434-3F93-60D6D9F5A9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137" y="3518623"/>
            <a:ext cx="2815289" cy="2141206"/>
          </a:xfrm>
          <a:prstGeom prst="rect">
            <a:avLst/>
          </a:prstGeom>
          <a:ln>
            <a:noFill/>
          </a:ln>
          <a:effectLst>
            <a:outerShdw blurRad="292100" dist="139700" dir="2700000" algn="tl" rotWithShape="0">
              <a:srgbClr val="333333">
                <a:alpha val="65000"/>
              </a:srgbClr>
            </a:outerShdw>
          </a:effectLst>
        </p:spPr>
      </p:pic>
      <p:pic>
        <p:nvPicPr>
          <p:cNvPr id="25" name="Picture 24" descr="A yellow and purple squares with black text&#10;&#10;Description automatically generated">
            <a:extLst>
              <a:ext uri="{FF2B5EF4-FFF2-40B4-BE49-F238E27FC236}">
                <a16:creationId xmlns:a16="http://schemas.microsoft.com/office/drawing/2014/main" id="{E24838C7-8E2E-8ED9-3A06-C8A8C7B9B9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9872" y="3518623"/>
            <a:ext cx="2770680" cy="2141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10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Evaluation and Results – Application Agnostic</a:t>
            </a:r>
            <a:endParaRPr lang="he-IL" dirty="0"/>
          </a:p>
        </p:txBody>
      </p:sp>
      <p:sp>
        <p:nvSpPr>
          <p:cNvPr id="10" name="Rectangle 6">
            <a:extLst>
              <a:ext uri="{FF2B5EF4-FFF2-40B4-BE49-F238E27FC236}">
                <a16:creationId xmlns:a16="http://schemas.microsoft.com/office/drawing/2014/main" id="{D2AABC60-1461-E796-9DCA-FE8B680BDC56}"/>
              </a:ext>
            </a:extLst>
          </p:cNvPr>
          <p:cNvSpPr>
            <a:spLocks noChangeArrowheads="1"/>
          </p:cNvSpPr>
          <p:nvPr/>
        </p:nvSpPr>
        <p:spPr bwMode="auto">
          <a:xfrm>
            <a:off x="0" y="0"/>
            <a:ext cx="1181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000" b="0" i="0" u="none" strike="noStrike" cap="none" normalizeH="0" baseline="0">
                <a:ln>
                  <a:noFill/>
                </a:ln>
                <a:solidFill>
                  <a:schemeClr val="tx1"/>
                </a:solidFill>
                <a:effectLst/>
                <a:latin typeface="Söhne"/>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EF87CF7-E4C7-1E06-9F9E-2207D2B6A5FE}"/>
              </a:ext>
            </a:extLst>
          </p:cNvPr>
          <p:cNvSpPr txBox="1"/>
          <p:nvPr/>
        </p:nvSpPr>
        <p:spPr>
          <a:xfrm>
            <a:off x="7212563" y="1856791"/>
            <a:ext cx="4599992" cy="2585323"/>
          </a:xfrm>
          <a:prstGeom prst="rect">
            <a:avLst/>
          </a:prstGeom>
          <a:noFill/>
        </p:spPr>
        <p:txBody>
          <a:bodyPr wrap="square" rtlCol="1">
            <a:spAutoFit/>
          </a:bodyPr>
          <a:lstStyle/>
          <a:p>
            <a:r>
              <a:rPr lang="en-US" b="1" dirty="0"/>
              <a:t>Experiment</a:t>
            </a:r>
            <a:r>
              <a:rPr lang="en-US" dirty="0"/>
              <a:t>:</a:t>
            </a:r>
          </a:p>
          <a:p>
            <a:r>
              <a:rPr lang="en-US" dirty="0"/>
              <a:t>2 Benign (Airline, Simple &amp; VoD)</a:t>
            </a:r>
          </a:p>
          <a:p>
            <a:r>
              <a:rPr lang="en-US" dirty="0"/>
              <a:t>1 Benign &amp; Anomalous (VoD)</a:t>
            </a:r>
          </a:p>
          <a:p>
            <a:endParaRPr lang="en-US" dirty="0"/>
          </a:p>
          <a:p>
            <a:r>
              <a:rPr lang="en-US" dirty="0"/>
              <a:t>26 Functions (1 anomalous)</a:t>
            </a:r>
          </a:p>
          <a:p>
            <a:r>
              <a:rPr lang="en-US" dirty="0"/>
              <a:t>Timer &amp; User simulator. driven</a:t>
            </a:r>
          </a:p>
          <a:p>
            <a:r>
              <a:rPr lang="en-US" dirty="0"/>
              <a:t>30 clusters (</a:t>
            </a:r>
            <a:r>
              <a:rPr lang="en-US" dirty="0" err="1"/>
              <a:t>KMeans</a:t>
            </a:r>
            <a:r>
              <a:rPr lang="en-US" dirty="0"/>
              <a:t>)</a:t>
            </a:r>
          </a:p>
          <a:p>
            <a:r>
              <a:rPr lang="en-US" dirty="0"/>
              <a:t>Ground truth displayed (Output Validate </a:t>
            </a:r>
            <a:r>
              <a:rPr lang="en-US" dirty="0" err="1"/>
              <a:t>Func</a:t>
            </a:r>
            <a:r>
              <a:rPr lang="en-US" dirty="0"/>
              <a:t>.)</a:t>
            </a:r>
          </a:p>
          <a:p>
            <a:r>
              <a:rPr lang="en-US" dirty="0"/>
              <a:t>(</a:t>
            </a:r>
            <a:r>
              <a:rPr lang="en-US" dirty="0" err="1"/>
              <a:t>n_neighbors</a:t>
            </a:r>
            <a:r>
              <a:rPr lang="en-US" dirty="0"/>
              <a:t>=20, contamination=0.145)</a:t>
            </a:r>
          </a:p>
        </p:txBody>
      </p:sp>
      <p:sp>
        <p:nvSpPr>
          <p:cNvPr id="20" name="TextBox 19">
            <a:extLst>
              <a:ext uri="{FF2B5EF4-FFF2-40B4-BE49-F238E27FC236}">
                <a16:creationId xmlns:a16="http://schemas.microsoft.com/office/drawing/2014/main" id="{C6514D4F-9190-B9F0-D956-7ABFD0296FE1}"/>
              </a:ext>
            </a:extLst>
          </p:cNvPr>
          <p:cNvSpPr txBox="1"/>
          <p:nvPr/>
        </p:nvSpPr>
        <p:spPr>
          <a:xfrm>
            <a:off x="7212563" y="4774320"/>
            <a:ext cx="4599992" cy="369332"/>
          </a:xfrm>
          <a:prstGeom prst="rect">
            <a:avLst/>
          </a:prstGeom>
          <a:noFill/>
        </p:spPr>
        <p:txBody>
          <a:bodyPr wrap="square" rtlCol="1">
            <a:spAutoFit/>
          </a:bodyPr>
          <a:lstStyle/>
          <a:p>
            <a:r>
              <a:rPr lang="en-US" dirty="0"/>
              <a:t>LOF Prediction</a:t>
            </a:r>
          </a:p>
        </p:txBody>
      </p:sp>
      <p:pic>
        <p:nvPicPr>
          <p:cNvPr id="8" name="Picture 7" descr="A screenshot of a computer screen&#10;&#10;Description automatically generated">
            <a:extLst>
              <a:ext uri="{FF2B5EF4-FFF2-40B4-BE49-F238E27FC236}">
                <a16:creationId xmlns:a16="http://schemas.microsoft.com/office/drawing/2014/main" id="{F01991FE-9B62-883D-A23C-E925603D1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43" y="1570141"/>
            <a:ext cx="6570320" cy="525625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5A9B6FE-AF0C-820C-FFA1-0A7F55E30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39" y="1567577"/>
            <a:ext cx="6732727" cy="5256256"/>
          </a:xfrm>
          <a:prstGeom prst="rect">
            <a:avLst/>
          </a:prstGeom>
        </p:spPr>
      </p:pic>
      <p:pic>
        <p:nvPicPr>
          <p:cNvPr id="13" name="Picture 12" descr="A screen shot of a computer screen&#10;&#10;Description automatically generated">
            <a:extLst>
              <a:ext uri="{FF2B5EF4-FFF2-40B4-BE49-F238E27FC236}">
                <a16:creationId xmlns:a16="http://schemas.microsoft.com/office/drawing/2014/main" id="{E9533A82-2511-B030-8F43-929AC3212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763" y="1593564"/>
            <a:ext cx="6739027" cy="5230270"/>
          </a:xfrm>
          <a:prstGeom prst="rect">
            <a:avLst/>
          </a:prstGeom>
        </p:spPr>
      </p:pic>
      <p:sp>
        <p:nvSpPr>
          <p:cNvPr id="14" name="TextBox 13">
            <a:extLst>
              <a:ext uri="{FF2B5EF4-FFF2-40B4-BE49-F238E27FC236}">
                <a16:creationId xmlns:a16="http://schemas.microsoft.com/office/drawing/2014/main" id="{EC52A4CF-F978-03B2-EBCC-A055418F69DC}"/>
              </a:ext>
            </a:extLst>
          </p:cNvPr>
          <p:cNvSpPr txBox="1"/>
          <p:nvPr/>
        </p:nvSpPr>
        <p:spPr>
          <a:xfrm>
            <a:off x="7212563" y="5198859"/>
            <a:ext cx="4599992" cy="646331"/>
          </a:xfrm>
          <a:prstGeom prst="rect">
            <a:avLst/>
          </a:prstGeom>
          <a:noFill/>
        </p:spPr>
        <p:txBody>
          <a:bodyPr wrap="square" rtlCol="1">
            <a:spAutoFit/>
          </a:bodyPr>
          <a:lstStyle/>
          <a:p>
            <a:r>
              <a:rPr lang="en-US" dirty="0"/>
              <a:t>Function Zoom-in, LOF was able to detect part of the anomalous behavior (lower left)</a:t>
            </a:r>
          </a:p>
        </p:txBody>
      </p:sp>
      <p:grpSp>
        <p:nvGrpSpPr>
          <p:cNvPr id="24" name="Group 23">
            <a:extLst>
              <a:ext uri="{FF2B5EF4-FFF2-40B4-BE49-F238E27FC236}">
                <a16:creationId xmlns:a16="http://schemas.microsoft.com/office/drawing/2014/main" id="{C7AE0011-C496-EB40-F934-5EEA626F8B89}"/>
              </a:ext>
            </a:extLst>
          </p:cNvPr>
          <p:cNvGrpSpPr/>
          <p:nvPr/>
        </p:nvGrpSpPr>
        <p:grpSpPr>
          <a:xfrm>
            <a:off x="2897771" y="3703860"/>
            <a:ext cx="3931292" cy="2989997"/>
            <a:chOff x="379445" y="3279321"/>
            <a:chExt cx="3931292" cy="2989997"/>
          </a:xfrm>
        </p:grpSpPr>
        <p:pic>
          <p:nvPicPr>
            <p:cNvPr id="22" name="Picture 21" descr="A yellow and purple squares with black text&#10;&#10;Description automatically generated">
              <a:extLst>
                <a:ext uri="{FF2B5EF4-FFF2-40B4-BE49-F238E27FC236}">
                  <a16:creationId xmlns:a16="http://schemas.microsoft.com/office/drawing/2014/main" id="{09B778EF-4113-2684-F905-A5122AC90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445" y="3279321"/>
              <a:ext cx="3931292" cy="2989997"/>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DA625FD-980E-3753-8FDC-A9B48B69CF92}"/>
                </a:ext>
              </a:extLst>
            </p:cNvPr>
            <p:cNvSpPr txBox="1"/>
            <p:nvPr/>
          </p:nvSpPr>
          <p:spPr>
            <a:xfrm>
              <a:off x="1506278" y="5511350"/>
              <a:ext cx="1816523" cy="369332"/>
            </a:xfrm>
            <a:prstGeom prst="rect">
              <a:avLst/>
            </a:prstGeom>
            <a:noFill/>
          </p:spPr>
          <p:txBody>
            <a:bodyPr wrap="none" rtlCol="1">
              <a:spAutoFit/>
            </a:bodyPr>
            <a:lstStyle/>
            <a:p>
              <a:r>
                <a:rPr lang="en-US" b="1" dirty="0">
                  <a:solidFill>
                    <a:schemeClr val="bg1"/>
                  </a:solidFill>
                </a:rPr>
                <a:t>FPR 4%, TPR 66%</a:t>
              </a:r>
              <a:endParaRPr lang="he-IL" b="1" dirty="0">
                <a:solidFill>
                  <a:schemeClr val="bg1"/>
                </a:solidFill>
              </a:endParaRPr>
            </a:p>
          </p:txBody>
        </p:sp>
      </p:grpSp>
    </p:spTree>
    <p:extLst>
      <p:ext uri="{BB962C8B-B14F-4D97-AF65-F5344CB8AC3E}">
        <p14:creationId xmlns:p14="http://schemas.microsoft.com/office/powerpoint/2010/main" val="153624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554F-D5BF-12DB-D049-40383E4DF859}"/>
              </a:ext>
            </a:extLst>
          </p:cNvPr>
          <p:cNvSpPr>
            <a:spLocks noGrp="1"/>
          </p:cNvSpPr>
          <p:nvPr>
            <p:ph type="title"/>
          </p:nvPr>
        </p:nvSpPr>
        <p:spPr>
          <a:xfrm>
            <a:off x="838200" y="365125"/>
            <a:ext cx="10515600" cy="1325563"/>
          </a:xfrm>
        </p:spPr>
        <p:txBody>
          <a:bodyPr/>
          <a:lstStyle/>
          <a:p>
            <a:r>
              <a:rPr lang="en-US" dirty="0"/>
              <a:t>Agenda</a:t>
            </a:r>
          </a:p>
        </p:txBody>
      </p:sp>
      <p:sp>
        <p:nvSpPr>
          <p:cNvPr id="3" name="Content Placeholder 2">
            <a:extLst>
              <a:ext uri="{FF2B5EF4-FFF2-40B4-BE49-F238E27FC236}">
                <a16:creationId xmlns:a16="http://schemas.microsoft.com/office/drawing/2014/main" id="{51B5DBA3-ABB3-83E5-FD53-36CC478EC493}"/>
              </a:ext>
            </a:extLst>
          </p:cNvPr>
          <p:cNvSpPr>
            <a:spLocks noGrp="1"/>
          </p:cNvSpPr>
          <p:nvPr>
            <p:ph idx="1"/>
          </p:nvPr>
        </p:nvSpPr>
        <p:spPr>
          <a:xfrm>
            <a:off x="838200" y="1825625"/>
            <a:ext cx="10515600" cy="4351338"/>
          </a:xfrm>
        </p:spPr>
        <p:txBody>
          <a:bodyPr/>
          <a:lstStyle/>
          <a:p>
            <a:r>
              <a:rPr lang="en-US" dirty="0"/>
              <a:t>Motivation &amp; Goal</a:t>
            </a:r>
          </a:p>
          <a:p>
            <a:r>
              <a:rPr lang="en-US" dirty="0"/>
              <a:t>Method</a:t>
            </a:r>
          </a:p>
          <a:p>
            <a:r>
              <a:rPr lang="en-US" dirty="0"/>
              <a:t>Feature Engineering</a:t>
            </a:r>
          </a:p>
          <a:p>
            <a:r>
              <a:rPr lang="en-US" dirty="0"/>
              <a:t>Evaluation and Results</a:t>
            </a:r>
          </a:p>
          <a:p>
            <a:r>
              <a:rPr lang="en-US" dirty="0"/>
              <a:t>Contribution &amp; Insights</a:t>
            </a:r>
          </a:p>
        </p:txBody>
      </p:sp>
    </p:spTree>
    <p:extLst>
      <p:ext uri="{BB962C8B-B14F-4D97-AF65-F5344CB8AC3E}">
        <p14:creationId xmlns:p14="http://schemas.microsoft.com/office/powerpoint/2010/main" val="1174279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B52D2-6784-424A-BA9B-5EC1DBD067F2}"/>
              </a:ext>
            </a:extLst>
          </p:cNvPr>
          <p:cNvPicPr>
            <a:picLocks noChangeAspect="1"/>
          </p:cNvPicPr>
          <p:nvPr/>
        </p:nvPicPr>
        <p:blipFill>
          <a:blip r:embed="rId2"/>
          <a:stretch>
            <a:fillRect/>
          </a:stretch>
        </p:blipFill>
        <p:spPr>
          <a:xfrm>
            <a:off x="996032" y="1690688"/>
            <a:ext cx="5099968" cy="4963717"/>
          </a:xfrm>
          <a:prstGeom prst="rect">
            <a:avLst/>
          </a:prstGeom>
        </p:spPr>
      </p:pic>
      <p:pic>
        <p:nvPicPr>
          <p:cNvPr id="5" name="Picture 4">
            <a:extLst>
              <a:ext uri="{FF2B5EF4-FFF2-40B4-BE49-F238E27FC236}">
                <a16:creationId xmlns:a16="http://schemas.microsoft.com/office/drawing/2014/main" id="{AE34CA01-6BA6-9CF5-80A5-C3AC341B34FF}"/>
              </a:ext>
            </a:extLst>
          </p:cNvPr>
          <p:cNvPicPr>
            <a:picLocks noChangeAspect="1"/>
          </p:cNvPicPr>
          <p:nvPr/>
        </p:nvPicPr>
        <p:blipFill>
          <a:blip r:embed="rId3"/>
          <a:stretch>
            <a:fillRect/>
          </a:stretch>
        </p:blipFill>
        <p:spPr>
          <a:xfrm>
            <a:off x="6096000" y="1690688"/>
            <a:ext cx="4914004" cy="3741867"/>
          </a:xfrm>
          <a:prstGeom prst="rect">
            <a:avLst/>
          </a:prstGeom>
        </p:spPr>
      </p:pic>
      <p:sp>
        <p:nvSpPr>
          <p:cNvPr id="6" name="Title 1">
            <a:extLst>
              <a:ext uri="{FF2B5EF4-FFF2-40B4-BE49-F238E27FC236}">
                <a16:creationId xmlns:a16="http://schemas.microsoft.com/office/drawing/2014/main" id="{64A77AC1-2C4F-D3BD-F54A-8F9845063E0C}"/>
              </a:ext>
            </a:extLst>
          </p:cNvPr>
          <p:cNvSpPr>
            <a:spLocks noGrp="1"/>
          </p:cNvSpPr>
          <p:nvPr>
            <p:ph type="title"/>
          </p:nvPr>
        </p:nvSpPr>
        <p:spPr>
          <a:xfrm>
            <a:off x="838200" y="365125"/>
            <a:ext cx="10515600" cy="1325563"/>
          </a:xfrm>
        </p:spPr>
        <p:txBody>
          <a:bodyPr/>
          <a:lstStyle/>
          <a:p>
            <a:r>
              <a:rPr lang="en-US" dirty="0"/>
              <a:t>Evaluation and Results – Application Agnostic</a:t>
            </a:r>
            <a:endParaRPr lang="he-IL" dirty="0"/>
          </a:p>
        </p:txBody>
      </p:sp>
      <p:sp>
        <p:nvSpPr>
          <p:cNvPr id="7" name="Oval 6">
            <a:extLst>
              <a:ext uri="{FF2B5EF4-FFF2-40B4-BE49-F238E27FC236}">
                <a16:creationId xmlns:a16="http://schemas.microsoft.com/office/drawing/2014/main" id="{0324A984-5E53-5FDF-9202-748F708E8BDF}"/>
              </a:ext>
            </a:extLst>
          </p:cNvPr>
          <p:cNvSpPr/>
          <p:nvPr/>
        </p:nvSpPr>
        <p:spPr>
          <a:xfrm>
            <a:off x="6096000" y="5051565"/>
            <a:ext cx="4914004" cy="523140"/>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19F1DD38-B222-1063-0E4F-B52FF54FB2E4}"/>
              </a:ext>
            </a:extLst>
          </p:cNvPr>
          <p:cNvSpPr/>
          <p:nvPr/>
        </p:nvSpPr>
        <p:spPr>
          <a:xfrm>
            <a:off x="6096000" y="1500193"/>
            <a:ext cx="4914004" cy="523140"/>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Oval 1">
            <a:extLst>
              <a:ext uri="{FF2B5EF4-FFF2-40B4-BE49-F238E27FC236}">
                <a16:creationId xmlns:a16="http://schemas.microsoft.com/office/drawing/2014/main" id="{B6B5610C-9E56-0367-5758-7C19997F288C}"/>
              </a:ext>
            </a:extLst>
          </p:cNvPr>
          <p:cNvSpPr/>
          <p:nvPr/>
        </p:nvSpPr>
        <p:spPr>
          <a:xfrm>
            <a:off x="996032" y="2090057"/>
            <a:ext cx="5099968" cy="18820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69272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Contribution &amp; Insights</a:t>
            </a:r>
            <a:endParaRPr lang="he-IL" dirty="0"/>
          </a:p>
        </p:txBody>
      </p:sp>
      <p:sp>
        <p:nvSpPr>
          <p:cNvPr id="4" name="Slide Number Placeholder 3">
            <a:extLst>
              <a:ext uri="{FF2B5EF4-FFF2-40B4-BE49-F238E27FC236}">
                <a16:creationId xmlns:a16="http://schemas.microsoft.com/office/drawing/2014/main" id="{F44F847F-08D2-23AC-9818-870B098E2DB1}"/>
              </a:ext>
            </a:extLst>
          </p:cNvPr>
          <p:cNvSpPr>
            <a:spLocks noGrp="1"/>
          </p:cNvSpPr>
          <p:nvPr>
            <p:ph type="sldNum" sz="quarter" idx="12"/>
          </p:nvPr>
        </p:nvSpPr>
        <p:spPr/>
        <p:txBody>
          <a:bodyPr/>
          <a:lstStyle/>
          <a:p>
            <a:fld id="{601C1EA8-5EA3-4CA3-8C09-F5E6390C220C}" type="slidenum">
              <a:rPr lang="en-US" smtClean="0"/>
              <a:t>21</a:t>
            </a:fld>
            <a:endParaRPr lang="en-US"/>
          </a:p>
        </p:txBody>
      </p:sp>
      <p:sp>
        <p:nvSpPr>
          <p:cNvPr id="6" name="Content Placeholder 2">
            <a:extLst>
              <a:ext uri="{FF2B5EF4-FFF2-40B4-BE49-F238E27FC236}">
                <a16:creationId xmlns:a16="http://schemas.microsoft.com/office/drawing/2014/main" id="{C313B6F2-7247-3117-6B27-4C1B8EC91E43}"/>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de-DE" sz="2000" b="1" dirty="0">
                <a:latin typeface="+mn-lt"/>
              </a:rPr>
              <a:t>Generic Data Leakage Detection</a:t>
            </a:r>
            <a:r>
              <a:rPr lang="de-DE" sz="2000" dirty="0">
                <a:latin typeface="+mn-lt"/>
              </a:rPr>
              <a:t>: This application-agnostic method identifies potential data leaks by analyzing behavioral shifts </a:t>
            </a:r>
            <a:r>
              <a:rPr lang="en-US" sz="2000" dirty="0">
                <a:latin typeface="+mn-lt"/>
              </a:rPr>
              <a:t>of Lambda functions’ </a:t>
            </a:r>
            <a:r>
              <a:rPr lang="de-DE" sz="2000" dirty="0">
                <a:latin typeface="+mn-lt"/>
              </a:rPr>
              <a:t>public bucket access, pinpointing anomalies that could signify leakage or misconfigurations.</a:t>
            </a:r>
          </a:p>
          <a:p>
            <a:pPr marL="0" indent="0" algn="l">
              <a:buNone/>
            </a:pPr>
            <a:r>
              <a:rPr lang="de-DE" sz="2000" b="1" dirty="0">
                <a:latin typeface="+mn-lt"/>
              </a:rPr>
              <a:t>Complex Pattern Tracking</a:t>
            </a:r>
            <a:r>
              <a:rPr lang="de-DE" sz="2000" dirty="0">
                <a:latin typeface="+mn-lt"/>
              </a:rPr>
              <a:t>: Capable of detecting subtle changes in write patterns, even among existing public buckets, to identify unusual activities suggesting malicious intent.</a:t>
            </a:r>
          </a:p>
          <a:p>
            <a:pPr marL="0" indent="0" algn="l">
              <a:buNone/>
            </a:pPr>
            <a:r>
              <a:rPr lang="en-US" sz="2000" b="1" dirty="0">
                <a:latin typeface="+mn-lt"/>
              </a:rPr>
              <a:t>Context and Behavior-Focused </a:t>
            </a:r>
            <a:r>
              <a:rPr lang="en-US" sz="2000" b="1" i="0" dirty="0">
                <a:effectLst/>
                <a:latin typeface="+mn-lt"/>
              </a:rPr>
              <a:t>Anomaly Detection –</a:t>
            </a:r>
            <a:r>
              <a:rPr lang="en-US" sz="2000" b="0" i="0" dirty="0">
                <a:effectLst/>
                <a:latin typeface="+mn-lt"/>
              </a:rPr>
              <a:t> The method </a:t>
            </a:r>
            <a:r>
              <a:rPr lang="de-DE" sz="2000" dirty="0">
                <a:latin typeface="+mn-lt"/>
              </a:rPr>
              <a:t>specializes</a:t>
            </a:r>
            <a:r>
              <a:rPr lang="de-DE" sz="1400" b="0" i="0" dirty="0">
                <a:solidFill>
                  <a:srgbClr val="374151"/>
                </a:solidFill>
                <a:effectLst/>
                <a:latin typeface="+mn-lt"/>
              </a:rPr>
              <a:t> </a:t>
            </a:r>
            <a:r>
              <a:rPr lang="en-US" sz="2000" b="0" i="0" dirty="0">
                <a:effectLst/>
                <a:latin typeface="+mn-lt"/>
              </a:rPr>
              <a:t>in identifying deviations from normal patterns by deeply analyzing the context and behavior functions.</a:t>
            </a:r>
            <a:r>
              <a:rPr lang="en-US" sz="2000" dirty="0">
                <a:latin typeface="+mn-lt"/>
              </a:rPr>
              <a:t> This approach is particularly effective in today's landscape, where attackers can leverage LLMs to modify code, making it operate and appear normal while executing malicious activities.</a:t>
            </a:r>
          </a:p>
          <a:p>
            <a:pPr marL="0" indent="0" algn="l">
              <a:buNone/>
            </a:pPr>
            <a:r>
              <a:rPr lang="en-US" sz="2000" b="1" dirty="0">
                <a:latin typeface="+mn-lt"/>
              </a:rPr>
              <a:t>Efficient Data Analysis: </a:t>
            </a:r>
            <a:r>
              <a:rPr lang="en-US" sz="2000" dirty="0">
                <a:latin typeface="+mn-lt"/>
              </a:rPr>
              <a:t>Minimal pre-training for the autoencoder and no training for the LOF algorithm.</a:t>
            </a:r>
          </a:p>
          <a:p>
            <a:pPr marL="0" indent="0" algn="l">
              <a:buNone/>
            </a:pPr>
            <a:r>
              <a:rPr lang="en-US" sz="2000" b="1" dirty="0">
                <a:latin typeface="+mn-lt"/>
              </a:rPr>
              <a:t>Adaptability to New Challenges</a:t>
            </a:r>
            <a:r>
              <a:rPr lang="en-US" sz="2000" dirty="0">
                <a:latin typeface="+mn-lt"/>
              </a:rPr>
              <a:t>: The method is highly adaptable to new domains and challenges, requiring only some feature engineering to tailor it to specific problems.</a:t>
            </a:r>
          </a:p>
          <a:p>
            <a:pPr marL="0" indent="0" algn="l">
              <a:buNone/>
            </a:pPr>
            <a:r>
              <a:rPr lang="en-US" sz="2000" b="1" dirty="0">
                <a:latin typeface="+mn-lt"/>
              </a:rPr>
              <a:t>In-Depth Insights Analysis Tool</a:t>
            </a:r>
            <a:r>
              <a:rPr lang="en-US" sz="2000" dirty="0">
                <a:latin typeface="+mn-lt"/>
              </a:rPr>
              <a:t>: This can be used as an advanced tool for log examination, enabling the detection of significant shifts in lambda function behavior. Practical application for security teams enables security teams to efficiently focus and explore top-ranked findings.</a:t>
            </a:r>
          </a:p>
        </p:txBody>
      </p:sp>
    </p:spTree>
    <p:extLst>
      <p:ext uri="{BB962C8B-B14F-4D97-AF65-F5344CB8AC3E}">
        <p14:creationId xmlns:p14="http://schemas.microsoft.com/office/powerpoint/2010/main" val="168937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Motivation</a:t>
            </a:r>
            <a:endParaRPr lang="he-IL" dirty="0"/>
          </a:p>
        </p:txBody>
      </p:sp>
      <p:sp>
        <p:nvSpPr>
          <p:cNvPr id="4" name="Slide Number Placeholder 3">
            <a:extLst>
              <a:ext uri="{FF2B5EF4-FFF2-40B4-BE49-F238E27FC236}">
                <a16:creationId xmlns:a16="http://schemas.microsoft.com/office/drawing/2014/main" id="{F44F847F-08D2-23AC-9818-870B098E2DB1}"/>
              </a:ext>
            </a:extLst>
          </p:cNvPr>
          <p:cNvSpPr>
            <a:spLocks noGrp="1"/>
          </p:cNvSpPr>
          <p:nvPr>
            <p:ph type="sldNum" sz="quarter" idx="12"/>
          </p:nvPr>
        </p:nvSpPr>
        <p:spPr/>
        <p:txBody>
          <a:bodyPr/>
          <a:lstStyle/>
          <a:p>
            <a:fld id="{601C1EA8-5EA3-4CA3-8C09-F5E6390C220C}" type="slidenum">
              <a:rPr lang="en-US" smtClean="0"/>
              <a:t>3</a:t>
            </a:fld>
            <a:endParaRPr lang="en-US"/>
          </a:p>
        </p:txBody>
      </p:sp>
      <p:grpSp>
        <p:nvGrpSpPr>
          <p:cNvPr id="5" name="קבוצה 6">
            <a:extLst>
              <a:ext uri="{FF2B5EF4-FFF2-40B4-BE49-F238E27FC236}">
                <a16:creationId xmlns:a16="http://schemas.microsoft.com/office/drawing/2014/main" id="{7904C66D-42E5-5FF7-D9C1-9581C33CC83D}"/>
              </a:ext>
            </a:extLst>
          </p:cNvPr>
          <p:cNvGrpSpPr/>
          <p:nvPr/>
        </p:nvGrpSpPr>
        <p:grpSpPr>
          <a:xfrm>
            <a:off x="-4435461" y="7364102"/>
            <a:ext cx="2870297" cy="899771"/>
            <a:chOff x="542252" y="1688261"/>
            <a:chExt cx="8054507" cy="1416499"/>
          </a:xfrm>
        </p:grpSpPr>
        <p:pic>
          <p:nvPicPr>
            <p:cNvPr id="6" name="תמונה 7">
              <a:extLst>
                <a:ext uri="{FF2B5EF4-FFF2-40B4-BE49-F238E27FC236}">
                  <a16:creationId xmlns:a16="http://schemas.microsoft.com/office/drawing/2014/main" id="{95EE4A22-7C7F-C0AC-30AF-54B58F575E7D}"/>
                </a:ext>
              </a:extLst>
            </p:cNvPr>
            <p:cNvPicPr>
              <a:picLocks noChangeAspect="1"/>
            </p:cNvPicPr>
            <p:nvPr/>
          </p:nvPicPr>
          <p:blipFill>
            <a:blip r:embed="rId3"/>
            <a:stretch>
              <a:fillRect/>
            </a:stretch>
          </p:blipFill>
          <p:spPr>
            <a:xfrm>
              <a:off x="542252" y="1688261"/>
              <a:ext cx="5854905" cy="1206095"/>
            </a:xfrm>
            <a:prstGeom prst="rect">
              <a:avLst/>
            </a:prstGeom>
          </p:spPr>
        </p:pic>
        <p:sp>
          <p:nvSpPr>
            <p:cNvPr id="7" name="תיבת טקסט 8">
              <a:extLst>
                <a:ext uri="{FF2B5EF4-FFF2-40B4-BE49-F238E27FC236}">
                  <a16:creationId xmlns:a16="http://schemas.microsoft.com/office/drawing/2014/main" id="{68121A8C-8C23-294D-BDB4-274F3E68FD73}"/>
                </a:ext>
              </a:extLst>
            </p:cNvPr>
            <p:cNvSpPr txBox="1"/>
            <p:nvPr/>
          </p:nvSpPr>
          <p:spPr>
            <a:xfrm>
              <a:off x="648283" y="2889316"/>
              <a:ext cx="7948476" cy="215444"/>
            </a:xfrm>
            <a:prstGeom prst="rect">
              <a:avLst/>
            </a:prstGeom>
            <a:noFill/>
          </p:spPr>
          <p:txBody>
            <a:bodyPr wrap="square" rtlCol="1">
              <a:spAutoFit/>
            </a:bodyPr>
            <a:lstStyle/>
            <a:p>
              <a:r>
                <a:rPr lang="en-US" sz="800" dirty="0">
                  <a:hlinkClick r:id="rId4"/>
                </a:rPr>
                <a:t>https://securityboulevard.com/2019/04/here-we-go-again-third-party-app-leaks-sensitive-facebook-data-through-aws-s3/</a:t>
              </a:r>
              <a:endParaRPr lang="he-IL" sz="800" dirty="0"/>
            </a:p>
          </p:txBody>
        </p:sp>
      </p:grpSp>
      <p:sp>
        <p:nvSpPr>
          <p:cNvPr id="11" name="Content Placeholder 2">
            <a:extLst>
              <a:ext uri="{FF2B5EF4-FFF2-40B4-BE49-F238E27FC236}">
                <a16:creationId xmlns:a16="http://schemas.microsoft.com/office/drawing/2014/main" id="{B02AF926-AC83-2F73-BA14-50285B332715}"/>
              </a:ext>
            </a:extLst>
          </p:cNvPr>
          <p:cNvSpPr txBox="1">
            <a:spLocks/>
          </p:cNvSpPr>
          <p:nvPr/>
        </p:nvSpPr>
        <p:spPr>
          <a:xfrm>
            <a:off x="838199" y="1825625"/>
            <a:ext cx="64293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Data leakage attacks are extremely difficult to detect, as the attacker may have different exfiltration profiles. </a:t>
            </a:r>
          </a:p>
          <a:p>
            <a:pPr marL="0" indent="0" algn="just">
              <a:buNone/>
            </a:pPr>
            <a:r>
              <a:rPr lang="en-US" dirty="0"/>
              <a:t>In the previous phase of the project, BGU designed and developed a PoC for data leakage detection in the cloud environment.</a:t>
            </a:r>
          </a:p>
          <a:p>
            <a:pPr marL="0" indent="0" algn="just">
              <a:buNone/>
            </a:pPr>
            <a:r>
              <a:rPr lang="en-US" dirty="0"/>
              <a:t>During this phase, the PoC is adapted to be application agnostic.</a:t>
            </a:r>
          </a:p>
          <a:p>
            <a:pPr marL="0" indent="0">
              <a:buFont typeface="Arial" panose="020B0604020202020204" pitchFamily="34" charset="0"/>
              <a:buNone/>
            </a:pPr>
            <a:endParaRPr lang="he-IL" dirty="0"/>
          </a:p>
        </p:txBody>
      </p:sp>
      <p:grpSp>
        <p:nvGrpSpPr>
          <p:cNvPr id="15" name="Group 14">
            <a:extLst>
              <a:ext uri="{FF2B5EF4-FFF2-40B4-BE49-F238E27FC236}">
                <a16:creationId xmlns:a16="http://schemas.microsoft.com/office/drawing/2014/main" id="{740F0D33-025E-B111-C8CD-5B2FB573C57B}"/>
              </a:ext>
            </a:extLst>
          </p:cNvPr>
          <p:cNvGrpSpPr/>
          <p:nvPr/>
        </p:nvGrpSpPr>
        <p:grpSpPr>
          <a:xfrm>
            <a:off x="11663" y="7951195"/>
            <a:ext cx="6096000" cy="1172182"/>
            <a:chOff x="4658997" y="4424080"/>
            <a:chExt cx="6096000" cy="1172182"/>
          </a:xfrm>
        </p:grpSpPr>
        <p:pic>
          <p:nvPicPr>
            <p:cNvPr id="13" name="Picture 12">
              <a:extLst>
                <a:ext uri="{FF2B5EF4-FFF2-40B4-BE49-F238E27FC236}">
                  <a16:creationId xmlns:a16="http://schemas.microsoft.com/office/drawing/2014/main" id="{3F7B669D-49F4-351B-AAC7-75BBB1ACD0D0}"/>
                </a:ext>
              </a:extLst>
            </p:cNvPr>
            <p:cNvPicPr>
              <a:picLocks noChangeAspect="1"/>
            </p:cNvPicPr>
            <p:nvPr/>
          </p:nvPicPr>
          <p:blipFill>
            <a:blip r:embed="rId5"/>
            <a:stretch>
              <a:fillRect/>
            </a:stretch>
          </p:blipFill>
          <p:spPr>
            <a:xfrm>
              <a:off x="4658997" y="4424080"/>
              <a:ext cx="6096000" cy="1172182"/>
            </a:xfrm>
            <a:prstGeom prst="rect">
              <a:avLst/>
            </a:prstGeom>
          </p:spPr>
        </p:pic>
        <p:sp>
          <p:nvSpPr>
            <p:cNvPr id="14" name="TextBox 13">
              <a:extLst>
                <a:ext uri="{FF2B5EF4-FFF2-40B4-BE49-F238E27FC236}">
                  <a16:creationId xmlns:a16="http://schemas.microsoft.com/office/drawing/2014/main" id="{A201B732-4AF9-A05F-9643-4EFAE0DC960F}"/>
                </a:ext>
              </a:extLst>
            </p:cNvPr>
            <p:cNvSpPr txBox="1"/>
            <p:nvPr/>
          </p:nvSpPr>
          <p:spPr>
            <a:xfrm>
              <a:off x="8727240" y="4894755"/>
              <a:ext cx="373820" cy="230832"/>
            </a:xfrm>
            <a:prstGeom prst="rect">
              <a:avLst/>
            </a:prstGeom>
            <a:noFill/>
          </p:spPr>
          <p:txBody>
            <a:bodyPr wrap="none" rtlCol="1">
              <a:spAutoFit/>
            </a:bodyPr>
            <a:lstStyle/>
            <a:p>
              <a:r>
                <a:rPr lang="de-DE" sz="900" dirty="0">
                  <a:hlinkClick r:id="rId6"/>
                </a:rPr>
                <a:t>Link</a:t>
              </a:r>
              <a:endParaRPr lang="he-IL" sz="900" dirty="0"/>
            </a:p>
          </p:txBody>
        </p:sp>
      </p:grpSp>
      <p:graphicFrame>
        <p:nvGraphicFramePr>
          <p:cNvPr id="16" name="Table 15">
            <a:extLst>
              <a:ext uri="{FF2B5EF4-FFF2-40B4-BE49-F238E27FC236}">
                <a16:creationId xmlns:a16="http://schemas.microsoft.com/office/drawing/2014/main" id="{6082323C-9EEB-727F-0E38-083340D768BA}"/>
              </a:ext>
            </a:extLst>
          </p:cNvPr>
          <p:cNvGraphicFramePr>
            <a:graphicFrameLocks noGrp="1"/>
          </p:cNvGraphicFramePr>
          <p:nvPr>
            <p:extLst>
              <p:ext uri="{D42A27DB-BD31-4B8C-83A1-F6EECF244321}">
                <p14:modId xmlns:p14="http://schemas.microsoft.com/office/powerpoint/2010/main" val="2484415660"/>
              </p:ext>
            </p:extLst>
          </p:nvPr>
        </p:nvGraphicFramePr>
        <p:xfrm>
          <a:off x="7487343" y="723106"/>
          <a:ext cx="4597020" cy="4626132"/>
        </p:xfrm>
        <a:graphic>
          <a:graphicData uri="http://schemas.openxmlformats.org/drawingml/2006/table">
            <a:tbl>
              <a:tblPr>
                <a:tableStyleId>{D7AC3CCA-C797-4891-BE02-D94E43425B78}</a:tableStyleId>
              </a:tblPr>
              <a:tblGrid>
                <a:gridCol w="737943">
                  <a:extLst>
                    <a:ext uri="{9D8B030D-6E8A-4147-A177-3AD203B41FA5}">
                      <a16:colId xmlns:a16="http://schemas.microsoft.com/office/drawing/2014/main" val="2238654860"/>
                    </a:ext>
                  </a:extLst>
                </a:gridCol>
                <a:gridCol w="1467448">
                  <a:extLst>
                    <a:ext uri="{9D8B030D-6E8A-4147-A177-3AD203B41FA5}">
                      <a16:colId xmlns:a16="http://schemas.microsoft.com/office/drawing/2014/main" val="3201809746"/>
                    </a:ext>
                  </a:extLst>
                </a:gridCol>
                <a:gridCol w="2391629">
                  <a:extLst>
                    <a:ext uri="{9D8B030D-6E8A-4147-A177-3AD203B41FA5}">
                      <a16:colId xmlns:a16="http://schemas.microsoft.com/office/drawing/2014/main" val="1667871290"/>
                    </a:ext>
                  </a:extLst>
                </a:gridCol>
              </a:tblGrid>
              <a:tr h="194083">
                <a:tc>
                  <a:txBody>
                    <a:bodyPr/>
                    <a:lstStyle/>
                    <a:p>
                      <a:pPr algn="l"/>
                      <a:r>
                        <a:rPr lang="de-DE" sz="1100">
                          <a:effectLst/>
                        </a:rPr>
                        <a:t>Date</a:t>
                      </a:r>
                    </a:p>
                  </a:txBody>
                  <a:tcPr marL="78566" marR="78566" marT="36261" marB="36261" anchor="ctr"/>
                </a:tc>
                <a:tc>
                  <a:txBody>
                    <a:bodyPr/>
                    <a:lstStyle/>
                    <a:p>
                      <a:pPr algn="l"/>
                      <a:r>
                        <a:rPr lang="de-DE" sz="1100" dirty="0">
                          <a:effectLst/>
                        </a:rPr>
                        <a:t>Description</a:t>
                      </a:r>
                    </a:p>
                  </a:txBody>
                  <a:tcPr marL="78566" marR="78566" marT="36261" marB="36261" anchor="ctr"/>
                </a:tc>
                <a:tc>
                  <a:txBody>
                    <a:bodyPr/>
                    <a:lstStyle/>
                    <a:p>
                      <a:pPr algn="l"/>
                      <a:r>
                        <a:rPr lang="de-DE" sz="1100">
                          <a:effectLst/>
                        </a:rPr>
                        <a:t>Notes</a:t>
                      </a:r>
                    </a:p>
                  </a:txBody>
                  <a:tcPr marL="78566" marR="78566" marT="36261" marB="36261" anchor="ctr"/>
                </a:tc>
                <a:extLst>
                  <a:ext uri="{0D108BD9-81ED-4DB2-BD59-A6C34878D82A}">
                    <a16:rowId xmlns:a16="http://schemas.microsoft.com/office/drawing/2014/main" val="2465902716"/>
                  </a:ext>
                </a:extLst>
              </a:tr>
              <a:tr h="485208">
                <a:tc>
                  <a:txBody>
                    <a:bodyPr/>
                    <a:lstStyle/>
                    <a:p>
                      <a:pPr algn="l"/>
                      <a:r>
                        <a:rPr lang="de-DE" sz="1100" dirty="0">
                          <a:effectLst/>
                        </a:rPr>
                        <a:t>Oct 2023</a:t>
                      </a:r>
                    </a:p>
                  </a:txBody>
                  <a:tcPr marL="78566" marR="78566" marT="36261" marB="36261" anchor="ctr"/>
                </a:tc>
                <a:tc>
                  <a:txBody>
                    <a:bodyPr/>
                    <a:lstStyle/>
                    <a:p>
                      <a:pPr algn="l"/>
                      <a:r>
                        <a:rPr lang="de-DE" sz="1100" u="sng" dirty="0">
                          <a:effectLst/>
                          <a:hlinkClick r:id="rId7"/>
                        </a:rPr>
                        <a:t>India’s national logistics portal exposed sensitive personal data, trade records</a:t>
                      </a:r>
                      <a:endParaRPr lang="de-DE" sz="1100" dirty="0">
                        <a:effectLst/>
                      </a:endParaRPr>
                    </a:p>
                  </a:txBody>
                  <a:tcPr marL="78566" marR="78566" marT="36261" marB="36261" anchor="ctr"/>
                </a:tc>
                <a:tc>
                  <a:txBody>
                    <a:bodyPr/>
                    <a:lstStyle/>
                    <a:p>
                      <a:pPr algn="l"/>
                      <a:r>
                        <a:rPr lang="en-US" sz="1100" dirty="0">
                          <a:effectLst/>
                        </a:rPr>
                        <a:t>Exposed sensitive personal data and various state and private trade records.</a:t>
                      </a:r>
                    </a:p>
                  </a:txBody>
                  <a:tcPr marL="78566" marR="78566" marT="36261" marB="36261" anchor="ctr"/>
                </a:tc>
                <a:extLst>
                  <a:ext uri="{0D108BD9-81ED-4DB2-BD59-A6C34878D82A}">
                    <a16:rowId xmlns:a16="http://schemas.microsoft.com/office/drawing/2014/main" val="2033101525"/>
                  </a:ext>
                </a:extLst>
              </a:tr>
              <a:tr h="485208">
                <a:tc>
                  <a:txBody>
                    <a:bodyPr/>
                    <a:lstStyle/>
                    <a:p>
                      <a:pPr algn="l"/>
                      <a:r>
                        <a:rPr lang="de-DE" sz="1100" dirty="0">
                          <a:effectLst/>
                        </a:rPr>
                        <a:t>Aug 2022</a:t>
                      </a:r>
                    </a:p>
                  </a:txBody>
                  <a:tcPr marL="78566" marR="78566" marT="36261" marB="36261" anchor="ctr"/>
                </a:tc>
                <a:tc>
                  <a:txBody>
                    <a:bodyPr/>
                    <a:lstStyle/>
                    <a:p>
                      <a:pPr algn="l"/>
                      <a:r>
                        <a:rPr lang="en-US" sz="1100" u="sng">
                          <a:effectLst/>
                          <a:hlinkClick r:id="rId6"/>
                        </a:rPr>
                        <a:t>Cloud Misconfig Exposes 3TB of Sensitive Airport Data in Amazon S3 Bucket: 'Lives at Stake'</a:t>
                      </a:r>
                      <a:endParaRPr lang="en-US" sz="1100">
                        <a:effectLst/>
                      </a:endParaRPr>
                    </a:p>
                  </a:txBody>
                  <a:tcPr marL="78566" marR="78566" marT="36261" marB="36261" anchor="ctr"/>
                </a:tc>
                <a:tc>
                  <a:txBody>
                    <a:bodyPr/>
                    <a:lstStyle/>
                    <a:p>
                      <a:pPr algn="l"/>
                      <a:r>
                        <a:rPr lang="en-US" sz="1100" dirty="0">
                          <a:effectLst/>
                        </a:rPr>
                        <a:t>That is sure a lot of data on S3</a:t>
                      </a:r>
                    </a:p>
                  </a:txBody>
                  <a:tcPr marL="78566" marR="78566" marT="36261" marB="36261" anchor="ctr"/>
                </a:tc>
                <a:extLst>
                  <a:ext uri="{0D108BD9-81ED-4DB2-BD59-A6C34878D82A}">
                    <a16:rowId xmlns:a16="http://schemas.microsoft.com/office/drawing/2014/main" val="624380154"/>
                  </a:ext>
                </a:extLst>
              </a:tr>
              <a:tr h="485208">
                <a:tc>
                  <a:txBody>
                    <a:bodyPr/>
                    <a:lstStyle/>
                    <a:p>
                      <a:pPr algn="l"/>
                      <a:r>
                        <a:rPr lang="de-DE" sz="1100" dirty="0">
                          <a:effectLst/>
                        </a:rPr>
                        <a:t>July 2022</a:t>
                      </a:r>
                    </a:p>
                  </a:txBody>
                  <a:tcPr marL="78566" marR="78566" marT="36261" marB="36261" anchor="ctr"/>
                </a:tc>
                <a:tc>
                  <a:txBody>
                    <a:bodyPr/>
                    <a:lstStyle/>
                    <a:p>
                      <a:pPr algn="l"/>
                      <a:r>
                        <a:rPr lang="en-US" sz="1100" u="sng" dirty="0">
                          <a:effectLst/>
                          <a:hlinkClick r:id="rId8"/>
                        </a:rPr>
                        <a:t>McGraw Hill's S3 buckets exposed 100,000 students' grades and personal info</a:t>
                      </a:r>
                      <a:endParaRPr lang="en-US" sz="1100" dirty="0">
                        <a:effectLst/>
                      </a:endParaRPr>
                    </a:p>
                  </a:txBody>
                  <a:tcPr marL="78566" marR="78566" marT="36261" marB="36261" anchor="ctr"/>
                </a:tc>
                <a:tc>
                  <a:txBody>
                    <a:bodyPr/>
                    <a:lstStyle/>
                    <a:p>
                      <a:pPr algn="l"/>
                      <a:r>
                        <a:rPr lang="en-US" sz="1100" dirty="0">
                          <a:effectLst/>
                        </a:rPr>
                        <a:t>22 TB of data and over 117 million files</a:t>
                      </a:r>
                    </a:p>
                  </a:txBody>
                  <a:tcPr marL="78566" marR="78566" marT="36261" marB="36261" anchor="ctr"/>
                </a:tc>
                <a:extLst>
                  <a:ext uri="{0D108BD9-81ED-4DB2-BD59-A6C34878D82A}">
                    <a16:rowId xmlns:a16="http://schemas.microsoft.com/office/drawing/2014/main" val="211304264"/>
                  </a:ext>
                </a:extLst>
              </a:tr>
              <a:tr h="630771">
                <a:tc>
                  <a:txBody>
                    <a:bodyPr/>
                    <a:lstStyle/>
                    <a:p>
                      <a:pPr algn="l"/>
                      <a:r>
                        <a:rPr lang="de-DE" sz="1100" dirty="0">
                          <a:effectLst/>
                        </a:rPr>
                        <a:t>Aug2020</a:t>
                      </a:r>
                    </a:p>
                  </a:txBody>
                  <a:tcPr marL="78566" marR="78566" marT="36261" marB="36261" anchor="ctr"/>
                </a:tc>
                <a:tc>
                  <a:txBody>
                    <a:bodyPr/>
                    <a:lstStyle/>
                    <a:p>
                      <a:pPr algn="l"/>
                      <a:r>
                        <a:rPr lang="en-US" sz="1100" u="sng">
                          <a:effectLst/>
                          <a:hlinkClick r:id="rId9"/>
                        </a:rPr>
                        <a:t>S3 bucket mess up exposed 182GB of senior US, Canada citizens data</a:t>
                      </a:r>
                      <a:endParaRPr lang="en-US" sz="1100">
                        <a:effectLst/>
                      </a:endParaRPr>
                    </a:p>
                  </a:txBody>
                  <a:tcPr marL="78566" marR="78566" marT="36261" marB="36261" anchor="ctr"/>
                </a:tc>
                <a:tc>
                  <a:txBody>
                    <a:bodyPr/>
                    <a:lstStyle/>
                    <a:p>
                      <a:pPr algn="l"/>
                      <a:r>
                        <a:rPr lang="en-US" sz="1100" dirty="0">
                          <a:effectLst/>
                        </a:rPr>
                        <a:t>The misconfigured S3 bucket was owned by </a:t>
                      </a:r>
                      <a:r>
                        <a:rPr lang="en-US" sz="1100" dirty="0" err="1">
                          <a:effectLst/>
                        </a:rPr>
                        <a:t>SeniorAdvisor</a:t>
                      </a:r>
                      <a:r>
                        <a:rPr lang="en-US" sz="1100" dirty="0">
                          <a:effectLst/>
                        </a:rPr>
                        <a:t>, a consumer ratings and reviews website.</a:t>
                      </a:r>
                    </a:p>
                  </a:txBody>
                  <a:tcPr marL="78566" marR="78566" marT="36261" marB="36261" anchor="ctr"/>
                </a:tc>
                <a:extLst>
                  <a:ext uri="{0D108BD9-81ED-4DB2-BD59-A6C34878D82A}">
                    <a16:rowId xmlns:a16="http://schemas.microsoft.com/office/drawing/2014/main" val="3753583308"/>
                  </a:ext>
                </a:extLst>
              </a:tr>
              <a:tr h="630771">
                <a:tc>
                  <a:txBody>
                    <a:bodyPr/>
                    <a:lstStyle/>
                    <a:p>
                      <a:pPr algn="l"/>
                      <a:r>
                        <a:rPr lang="de-DE" sz="1100" dirty="0">
                          <a:effectLst/>
                        </a:rPr>
                        <a:t>July2020</a:t>
                      </a:r>
                    </a:p>
                  </a:txBody>
                  <a:tcPr marL="78566" marR="78566" marT="36261" marB="36261" anchor="ctr"/>
                </a:tc>
                <a:tc>
                  <a:txBody>
                    <a:bodyPr/>
                    <a:lstStyle/>
                    <a:p>
                      <a:pPr algn="l"/>
                      <a:r>
                        <a:rPr lang="en-US" sz="1100" u="sng" dirty="0">
                          <a:effectLst/>
                          <a:hlinkClick r:id="rId10"/>
                        </a:rPr>
                        <a:t>Twilio: Someone broke into our unsecured AWS S3 silo, added 'non-malicious' code to our JavaScript SDK</a:t>
                      </a:r>
                      <a:endParaRPr lang="en-US" sz="1100" dirty="0">
                        <a:effectLst/>
                      </a:endParaRPr>
                    </a:p>
                  </a:txBody>
                  <a:tcPr marL="78566" marR="78566" marT="36261" marB="36261" anchor="ctr"/>
                </a:tc>
                <a:tc>
                  <a:txBody>
                    <a:bodyPr/>
                    <a:lstStyle/>
                    <a:p>
                      <a:pPr algn="l"/>
                      <a:r>
                        <a:rPr lang="en-US" sz="1100" dirty="0">
                          <a:effectLst/>
                        </a:rPr>
                        <a:t>Attackers tried to update the </a:t>
                      </a:r>
                      <a:r>
                        <a:rPr lang="en-US" sz="1100" dirty="0" err="1">
                          <a:effectLst/>
                        </a:rPr>
                        <a:t>javascript</a:t>
                      </a:r>
                      <a:r>
                        <a:rPr lang="en-US" sz="1100" dirty="0">
                          <a:effectLst/>
                        </a:rPr>
                        <a:t> library hosted on the s3 buckets so this can be picked up by other clients</a:t>
                      </a:r>
                    </a:p>
                  </a:txBody>
                  <a:tcPr marL="78566" marR="78566" marT="36261" marB="36261" anchor="ctr"/>
                </a:tc>
                <a:extLst>
                  <a:ext uri="{0D108BD9-81ED-4DB2-BD59-A6C34878D82A}">
                    <a16:rowId xmlns:a16="http://schemas.microsoft.com/office/drawing/2014/main" val="1044315452"/>
                  </a:ext>
                </a:extLst>
              </a:tr>
            </a:tbl>
          </a:graphicData>
        </a:graphic>
      </p:graphicFrame>
      <p:sp>
        <p:nvSpPr>
          <p:cNvPr id="17" name="TextBox 16">
            <a:extLst>
              <a:ext uri="{FF2B5EF4-FFF2-40B4-BE49-F238E27FC236}">
                <a16:creationId xmlns:a16="http://schemas.microsoft.com/office/drawing/2014/main" id="{C24A0A1C-09E1-843C-A881-92E1DF7FBC25}"/>
              </a:ext>
            </a:extLst>
          </p:cNvPr>
          <p:cNvSpPr txBox="1"/>
          <p:nvPr/>
        </p:nvSpPr>
        <p:spPr>
          <a:xfrm>
            <a:off x="7487343" y="5331062"/>
            <a:ext cx="4685607" cy="369332"/>
          </a:xfrm>
          <a:prstGeom prst="rect">
            <a:avLst/>
          </a:prstGeom>
          <a:noFill/>
        </p:spPr>
        <p:txBody>
          <a:bodyPr wrap="square" rtlCol="1">
            <a:spAutoFit/>
          </a:bodyPr>
          <a:lstStyle/>
          <a:p>
            <a:pPr algn="ctr"/>
            <a:r>
              <a:rPr lang="de-DE" dirty="0">
                <a:hlinkClick r:id="rId11"/>
              </a:rPr>
              <a:t>Git repository tracking known AWS S3 leaks</a:t>
            </a:r>
            <a:endParaRPr lang="he-IL" dirty="0"/>
          </a:p>
        </p:txBody>
      </p:sp>
    </p:spTree>
    <p:extLst>
      <p:ext uri="{BB962C8B-B14F-4D97-AF65-F5344CB8AC3E}">
        <p14:creationId xmlns:p14="http://schemas.microsoft.com/office/powerpoint/2010/main" val="194070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A552-3A9E-ED12-F6AC-2150B1DEBAC3}"/>
              </a:ext>
            </a:extLst>
          </p:cNvPr>
          <p:cNvSpPr>
            <a:spLocks noGrp="1"/>
          </p:cNvSpPr>
          <p:nvPr>
            <p:ph type="title"/>
          </p:nvPr>
        </p:nvSpPr>
        <p:spPr/>
        <p:txBody>
          <a:bodyPr/>
          <a:lstStyle/>
          <a:p>
            <a:r>
              <a:rPr lang="en-US" dirty="0"/>
              <a:t>Goal</a:t>
            </a:r>
            <a:endParaRPr lang="he-IL" dirty="0"/>
          </a:p>
        </p:txBody>
      </p:sp>
      <p:sp>
        <p:nvSpPr>
          <p:cNvPr id="4" name="Slide Number Placeholder 3">
            <a:extLst>
              <a:ext uri="{FF2B5EF4-FFF2-40B4-BE49-F238E27FC236}">
                <a16:creationId xmlns:a16="http://schemas.microsoft.com/office/drawing/2014/main" id="{F44F847F-08D2-23AC-9818-870B098E2DB1}"/>
              </a:ext>
            </a:extLst>
          </p:cNvPr>
          <p:cNvSpPr>
            <a:spLocks noGrp="1"/>
          </p:cNvSpPr>
          <p:nvPr>
            <p:ph type="sldNum" sz="quarter" idx="12"/>
          </p:nvPr>
        </p:nvSpPr>
        <p:spPr/>
        <p:txBody>
          <a:bodyPr/>
          <a:lstStyle/>
          <a:p>
            <a:fld id="{601C1EA8-5EA3-4CA3-8C09-F5E6390C220C}" type="slidenum">
              <a:rPr lang="en-US" smtClean="0"/>
              <a:t>4</a:t>
            </a:fld>
            <a:endParaRPr lang="en-US"/>
          </a:p>
        </p:txBody>
      </p:sp>
      <p:sp>
        <p:nvSpPr>
          <p:cNvPr id="6" name="Content Placeholder 2">
            <a:extLst>
              <a:ext uri="{FF2B5EF4-FFF2-40B4-BE49-F238E27FC236}">
                <a16:creationId xmlns:a16="http://schemas.microsoft.com/office/drawing/2014/main" id="{C313B6F2-7247-3117-6B27-4C1B8EC91E4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le-GroteskH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le-GroteskH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le-GroteskH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le-GroteskHal" pitchFamily="2" charset="0"/>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Develop a </a:t>
            </a:r>
            <a:r>
              <a:rPr lang="en-US" b="1" dirty="0"/>
              <a:t>generic</a:t>
            </a:r>
            <a:r>
              <a:rPr lang="en-US" dirty="0"/>
              <a:t> </a:t>
            </a:r>
            <a:r>
              <a:rPr lang="en-US" b="1" dirty="0"/>
              <a:t>AI-based data leakage detection</a:t>
            </a:r>
            <a:r>
              <a:rPr lang="en-US" dirty="0"/>
              <a:t> method</a:t>
            </a:r>
          </a:p>
          <a:p>
            <a:r>
              <a:rPr lang="en-US" b="1" dirty="0"/>
              <a:t>Adaptable</a:t>
            </a:r>
            <a:r>
              <a:rPr lang="en-US" dirty="0"/>
              <a:t> for </a:t>
            </a:r>
            <a:r>
              <a:rPr lang="en-US" b="1" dirty="0"/>
              <a:t>multiple serverless applications </a:t>
            </a:r>
            <a:r>
              <a:rPr lang="en-US" dirty="0"/>
              <a:t>using </a:t>
            </a:r>
            <a:r>
              <a:rPr lang="en-US" b="1" dirty="0"/>
              <a:t>standard </a:t>
            </a:r>
            <a:br>
              <a:rPr lang="en-US" b="1" dirty="0"/>
            </a:br>
            <a:r>
              <a:rPr lang="en-US" b="1" dirty="0"/>
              <a:t>AWS logs </a:t>
            </a:r>
          </a:p>
          <a:p>
            <a:r>
              <a:rPr lang="en-US" b="1" dirty="0"/>
              <a:t>Minimal</a:t>
            </a:r>
            <a:r>
              <a:rPr lang="en-US" dirty="0"/>
              <a:t> model </a:t>
            </a:r>
            <a:r>
              <a:rPr lang="en-US" b="1" dirty="0"/>
              <a:t>training</a:t>
            </a:r>
            <a:r>
              <a:rPr lang="en-US" dirty="0"/>
              <a:t> requirements</a:t>
            </a:r>
          </a:p>
          <a:p>
            <a:r>
              <a:rPr lang="en-US" dirty="0"/>
              <a:t>Capable of utilizing </a:t>
            </a:r>
            <a:r>
              <a:rPr lang="en-US" b="1" dirty="0"/>
              <a:t>log</a:t>
            </a:r>
            <a:r>
              <a:rPr lang="en-US" dirty="0"/>
              <a:t> data aggregated within the </a:t>
            </a:r>
            <a:r>
              <a:rPr lang="en-US" b="1" dirty="0"/>
              <a:t>SIEM</a:t>
            </a:r>
            <a:r>
              <a:rPr lang="en-US" dirty="0"/>
              <a:t> system</a:t>
            </a:r>
            <a:br>
              <a:rPr lang="en-US" dirty="0"/>
            </a:br>
            <a:r>
              <a:rPr lang="en-US" dirty="0"/>
              <a:t> for an effective </a:t>
            </a:r>
            <a:r>
              <a:rPr lang="en-US" b="1" dirty="0"/>
              <a:t>POC</a:t>
            </a:r>
            <a:endParaRPr lang="en-US" dirty="0"/>
          </a:p>
        </p:txBody>
      </p:sp>
    </p:spTree>
    <p:extLst>
      <p:ext uri="{BB962C8B-B14F-4D97-AF65-F5344CB8AC3E}">
        <p14:creationId xmlns:p14="http://schemas.microsoft.com/office/powerpoint/2010/main" val="1366871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07D97CE-3567-AD91-ED4E-BE24806EF045}"/>
              </a:ext>
            </a:extLst>
          </p:cNvPr>
          <p:cNvPicPr>
            <a:picLocks noChangeAspect="1"/>
          </p:cNvPicPr>
          <p:nvPr/>
        </p:nvPicPr>
        <p:blipFill rotWithShape="1">
          <a:blip r:embed="rId2"/>
          <a:srcRect l="26877"/>
          <a:stretch/>
        </p:blipFill>
        <p:spPr>
          <a:xfrm>
            <a:off x="65091" y="2016137"/>
            <a:ext cx="2606655" cy="1505871"/>
          </a:xfrm>
          <a:prstGeom prst="rect">
            <a:avLst/>
          </a:prstGeom>
        </p:spPr>
      </p:pic>
      <p:sp>
        <p:nvSpPr>
          <p:cNvPr id="41" name="TextBox 40">
            <a:extLst>
              <a:ext uri="{FF2B5EF4-FFF2-40B4-BE49-F238E27FC236}">
                <a16:creationId xmlns:a16="http://schemas.microsoft.com/office/drawing/2014/main" id="{72A83504-F0A0-31E8-4106-2F8D877BEE60}"/>
              </a:ext>
            </a:extLst>
          </p:cNvPr>
          <p:cNvSpPr txBox="1"/>
          <p:nvPr/>
        </p:nvSpPr>
        <p:spPr>
          <a:xfrm>
            <a:off x="121077" y="3859742"/>
            <a:ext cx="2556810" cy="2123658"/>
          </a:xfrm>
          <a:prstGeom prst="rect">
            <a:avLst/>
          </a:prstGeom>
          <a:noFill/>
        </p:spPr>
        <p:txBody>
          <a:bodyPr wrap="square" rtlCol="1">
            <a:spAutoFit/>
          </a:bodyPr>
          <a:lstStyle/>
          <a:p>
            <a:r>
              <a:rPr lang="en-US" sz="1600" dirty="0"/>
              <a:t>If Rule1</a:t>
            </a:r>
          </a:p>
          <a:p>
            <a:r>
              <a:rPr lang="en-US" sz="1600" dirty="0"/>
              <a:t>   Write X To Bucket1:Private</a:t>
            </a:r>
          </a:p>
          <a:p>
            <a:r>
              <a:rPr lang="en-US" sz="1600" dirty="0"/>
              <a:t>   Write Y To Bucket2:Private</a:t>
            </a:r>
          </a:p>
          <a:p>
            <a:r>
              <a:rPr lang="en-US" sz="1600" dirty="0"/>
              <a:t>   Write Z To Bucket3:Private</a:t>
            </a:r>
          </a:p>
          <a:p>
            <a:r>
              <a:rPr lang="en-US" sz="1600" dirty="0"/>
              <a:t>Else</a:t>
            </a:r>
          </a:p>
          <a:p>
            <a:r>
              <a:rPr lang="en-US" sz="1600" dirty="0"/>
              <a:t>   Write X To Bucket1:Private</a:t>
            </a:r>
          </a:p>
          <a:p>
            <a:r>
              <a:rPr lang="en-US" sz="1600" dirty="0"/>
              <a:t>   Write Y To Bucket5:Public</a:t>
            </a:r>
          </a:p>
          <a:p>
            <a:endParaRPr lang="he-IL" sz="1600" dirty="0"/>
          </a:p>
        </p:txBody>
      </p:sp>
      <p:sp>
        <p:nvSpPr>
          <p:cNvPr id="45" name="TextBox 44">
            <a:extLst>
              <a:ext uri="{FF2B5EF4-FFF2-40B4-BE49-F238E27FC236}">
                <a16:creationId xmlns:a16="http://schemas.microsoft.com/office/drawing/2014/main" id="{94825EA3-6EE9-6BDC-493B-8FB90C0A9729}"/>
              </a:ext>
            </a:extLst>
          </p:cNvPr>
          <p:cNvSpPr txBox="1"/>
          <p:nvPr/>
        </p:nvSpPr>
        <p:spPr>
          <a:xfrm flipH="1">
            <a:off x="6371414" y="2544952"/>
            <a:ext cx="4063516" cy="369332"/>
          </a:xfrm>
          <a:prstGeom prst="rect">
            <a:avLst/>
          </a:prstGeom>
          <a:noFill/>
        </p:spPr>
        <p:txBody>
          <a:bodyPr wrap="square" rtlCol="1">
            <a:spAutoFit/>
          </a:bodyPr>
          <a:lstStyle/>
          <a:p>
            <a:r>
              <a:rPr lang="el-GR" dirty="0"/>
              <a:t>λ </a:t>
            </a:r>
            <a:r>
              <a:rPr lang="en-US" dirty="0"/>
              <a:t>: B1 Read, B2 Read, B3 Read, </a:t>
            </a:r>
            <a:r>
              <a:rPr lang="en-US" dirty="0">
                <a:solidFill>
                  <a:srgbClr val="FF0000"/>
                </a:solidFill>
              </a:rPr>
              <a:t>B4 Write*</a:t>
            </a:r>
            <a:endParaRPr lang="he-IL" dirty="0">
              <a:solidFill>
                <a:srgbClr val="FF0000"/>
              </a:solidFill>
            </a:endParaRPr>
          </a:p>
        </p:txBody>
      </p:sp>
      <p:grpSp>
        <p:nvGrpSpPr>
          <p:cNvPr id="53" name="Group 52">
            <a:extLst>
              <a:ext uri="{FF2B5EF4-FFF2-40B4-BE49-F238E27FC236}">
                <a16:creationId xmlns:a16="http://schemas.microsoft.com/office/drawing/2014/main" id="{7914410A-95D4-ABB0-9EB8-54ECE6DEB7C1}"/>
              </a:ext>
            </a:extLst>
          </p:cNvPr>
          <p:cNvGrpSpPr/>
          <p:nvPr/>
        </p:nvGrpSpPr>
        <p:grpSpPr>
          <a:xfrm>
            <a:off x="2861166" y="1886326"/>
            <a:ext cx="3677876" cy="4312518"/>
            <a:chOff x="2861166" y="1886326"/>
            <a:chExt cx="3677876" cy="4312518"/>
          </a:xfrm>
        </p:grpSpPr>
        <p:pic>
          <p:nvPicPr>
            <p:cNvPr id="40" name="Picture 39">
              <a:extLst>
                <a:ext uri="{FF2B5EF4-FFF2-40B4-BE49-F238E27FC236}">
                  <a16:creationId xmlns:a16="http://schemas.microsoft.com/office/drawing/2014/main" id="{B15126AA-658F-B539-CC09-5F9176F713A9}"/>
                </a:ext>
              </a:extLst>
            </p:cNvPr>
            <p:cNvPicPr>
              <a:picLocks noChangeAspect="1"/>
            </p:cNvPicPr>
            <p:nvPr/>
          </p:nvPicPr>
          <p:blipFill rotWithShape="1">
            <a:blip r:embed="rId3"/>
            <a:srcRect l="23695"/>
            <a:stretch/>
          </p:blipFill>
          <p:spPr>
            <a:xfrm>
              <a:off x="2989038" y="1886326"/>
              <a:ext cx="3005448" cy="1589028"/>
            </a:xfrm>
            <a:prstGeom prst="rect">
              <a:avLst/>
            </a:prstGeom>
          </p:spPr>
        </p:pic>
        <p:grpSp>
          <p:nvGrpSpPr>
            <p:cNvPr id="52" name="Group 51">
              <a:extLst>
                <a:ext uri="{FF2B5EF4-FFF2-40B4-BE49-F238E27FC236}">
                  <a16:creationId xmlns:a16="http://schemas.microsoft.com/office/drawing/2014/main" id="{CEF9DE9F-9E27-DA90-AE93-B9E86B3DA4A3}"/>
                </a:ext>
              </a:extLst>
            </p:cNvPr>
            <p:cNvGrpSpPr/>
            <p:nvPr/>
          </p:nvGrpSpPr>
          <p:grpSpPr>
            <a:xfrm>
              <a:off x="2861166" y="3859742"/>
              <a:ext cx="3677876" cy="2339102"/>
              <a:chOff x="2861166" y="3859742"/>
              <a:chExt cx="3677876" cy="2339102"/>
            </a:xfrm>
          </p:grpSpPr>
          <p:sp>
            <p:nvSpPr>
              <p:cNvPr id="42" name="TextBox 41">
                <a:extLst>
                  <a:ext uri="{FF2B5EF4-FFF2-40B4-BE49-F238E27FC236}">
                    <a16:creationId xmlns:a16="http://schemas.microsoft.com/office/drawing/2014/main" id="{B3D131F3-CC2E-AC55-9B95-8D2803EE72A0}"/>
                  </a:ext>
                </a:extLst>
              </p:cNvPr>
              <p:cNvSpPr txBox="1"/>
              <p:nvPr/>
            </p:nvSpPr>
            <p:spPr>
              <a:xfrm>
                <a:off x="2946756" y="3859742"/>
                <a:ext cx="3592286" cy="2339102"/>
              </a:xfrm>
              <a:prstGeom prst="rect">
                <a:avLst/>
              </a:prstGeom>
              <a:noFill/>
            </p:spPr>
            <p:txBody>
              <a:bodyPr wrap="square" rtlCol="1">
                <a:spAutoFit/>
              </a:bodyPr>
              <a:lstStyle/>
              <a:p>
                <a:r>
                  <a:rPr lang="en-US" sz="1600" dirty="0"/>
                  <a:t>If Rule1</a:t>
                </a:r>
              </a:p>
              <a:p>
                <a:r>
                  <a:rPr lang="en-US" sz="1600" dirty="0"/>
                  <a:t>   Write X To Bucket1:Private</a:t>
                </a:r>
              </a:p>
              <a:p>
                <a:r>
                  <a:rPr lang="en-US" sz="1600" dirty="0"/>
                  <a:t>   Write Y To Bucket2:Private</a:t>
                </a:r>
              </a:p>
              <a:p>
                <a:r>
                  <a:rPr lang="en-US" sz="1600" dirty="0"/>
                  <a:t>   Write Z To Bucket3:Private</a:t>
                </a:r>
              </a:p>
              <a:p>
                <a:r>
                  <a:rPr lang="en-US" sz="1600" b="1" i="1" dirty="0"/>
                  <a:t>   </a:t>
                </a:r>
                <a:r>
                  <a:rPr lang="en-US" sz="1600" b="1" i="1" dirty="0">
                    <a:solidFill>
                      <a:srgbClr val="FF0000"/>
                    </a:solidFill>
                  </a:rPr>
                  <a:t> if the Time is around Noon</a:t>
                </a:r>
              </a:p>
              <a:p>
                <a:r>
                  <a:rPr lang="en-US" sz="1600" b="1" i="1" dirty="0"/>
                  <a:t>       </a:t>
                </a:r>
                <a:r>
                  <a:rPr lang="en-US" sz="1600" b="1" i="1" dirty="0">
                    <a:solidFill>
                      <a:srgbClr val="FF0000"/>
                    </a:solidFill>
                  </a:rPr>
                  <a:t>Write (X, Y, Z) To Bucket4:Public</a:t>
                </a:r>
              </a:p>
              <a:p>
                <a:r>
                  <a:rPr lang="en-US" sz="1600" dirty="0"/>
                  <a:t>Else</a:t>
                </a:r>
              </a:p>
              <a:p>
                <a:r>
                  <a:rPr lang="en-US" sz="1600" dirty="0"/>
                  <a:t>   Write X To Bucket1:Private</a:t>
                </a:r>
              </a:p>
              <a:p>
                <a:r>
                  <a:rPr lang="en-US" sz="1600" dirty="0"/>
                  <a:t>   Write Y To Bucket5:Public</a:t>
                </a:r>
              </a:p>
            </p:txBody>
          </p:sp>
          <p:pic>
            <p:nvPicPr>
              <p:cNvPr id="49" name="Picture 6" descr="malware Icon - Free PNG &amp; SVG 2481506 - Noun Project">
                <a:extLst>
                  <a:ext uri="{FF2B5EF4-FFF2-40B4-BE49-F238E27FC236}">
                    <a16:creationId xmlns:a16="http://schemas.microsoft.com/office/drawing/2014/main" id="{238175F4-72A8-B6F7-C511-833F2D89021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1166" y="4858120"/>
                <a:ext cx="342345" cy="3423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4" name="TextBox 53">
            <a:extLst>
              <a:ext uri="{FF2B5EF4-FFF2-40B4-BE49-F238E27FC236}">
                <a16:creationId xmlns:a16="http://schemas.microsoft.com/office/drawing/2014/main" id="{772B5D72-5488-F298-B180-344E42755E7A}"/>
              </a:ext>
            </a:extLst>
          </p:cNvPr>
          <p:cNvSpPr txBox="1"/>
          <p:nvPr/>
        </p:nvSpPr>
        <p:spPr>
          <a:xfrm>
            <a:off x="214384" y="6296384"/>
            <a:ext cx="1154034" cy="276999"/>
          </a:xfrm>
          <a:prstGeom prst="rect">
            <a:avLst/>
          </a:prstGeom>
          <a:noFill/>
        </p:spPr>
        <p:txBody>
          <a:bodyPr wrap="none" rtlCol="1">
            <a:spAutoFit/>
          </a:bodyPr>
          <a:lstStyle/>
          <a:p>
            <a:r>
              <a:rPr lang="en-US" sz="1200" b="1" dirty="0"/>
              <a:t>* Public Bucket</a:t>
            </a:r>
            <a:endParaRPr lang="he-IL" sz="1200" b="1" dirty="0"/>
          </a:p>
        </p:txBody>
      </p:sp>
      <p:grpSp>
        <p:nvGrpSpPr>
          <p:cNvPr id="57" name="Group 56">
            <a:extLst>
              <a:ext uri="{FF2B5EF4-FFF2-40B4-BE49-F238E27FC236}">
                <a16:creationId xmlns:a16="http://schemas.microsoft.com/office/drawing/2014/main" id="{63AF5527-2E67-95ED-7D69-E5017607E74D}"/>
              </a:ext>
            </a:extLst>
          </p:cNvPr>
          <p:cNvGrpSpPr/>
          <p:nvPr/>
        </p:nvGrpSpPr>
        <p:grpSpPr>
          <a:xfrm>
            <a:off x="6356126" y="1683773"/>
            <a:ext cx="4078804" cy="924823"/>
            <a:chOff x="6356126" y="1683773"/>
            <a:chExt cx="4078804" cy="924823"/>
          </a:xfrm>
        </p:grpSpPr>
        <p:grpSp>
          <p:nvGrpSpPr>
            <p:cNvPr id="51" name="Group 50">
              <a:extLst>
                <a:ext uri="{FF2B5EF4-FFF2-40B4-BE49-F238E27FC236}">
                  <a16:creationId xmlns:a16="http://schemas.microsoft.com/office/drawing/2014/main" id="{FF89A518-8C38-E468-C35F-509FA6A9702A}"/>
                </a:ext>
              </a:extLst>
            </p:cNvPr>
            <p:cNvGrpSpPr/>
            <p:nvPr/>
          </p:nvGrpSpPr>
          <p:grpSpPr>
            <a:xfrm>
              <a:off x="6371414" y="1927901"/>
              <a:ext cx="4063516" cy="680695"/>
              <a:chOff x="6590489" y="2270801"/>
              <a:chExt cx="4063516" cy="680695"/>
            </a:xfrm>
          </p:grpSpPr>
          <p:sp>
            <p:nvSpPr>
              <p:cNvPr id="43" name="TextBox 42">
                <a:extLst>
                  <a:ext uri="{FF2B5EF4-FFF2-40B4-BE49-F238E27FC236}">
                    <a16:creationId xmlns:a16="http://schemas.microsoft.com/office/drawing/2014/main" id="{44B6E089-D27F-0A61-3796-9B94037687F1}"/>
                  </a:ext>
                </a:extLst>
              </p:cNvPr>
              <p:cNvSpPr txBox="1"/>
              <p:nvPr/>
            </p:nvSpPr>
            <p:spPr>
              <a:xfrm flipH="1">
                <a:off x="6590489" y="2270801"/>
                <a:ext cx="4063516" cy="369332"/>
              </a:xfrm>
              <a:prstGeom prst="rect">
                <a:avLst/>
              </a:prstGeom>
              <a:noFill/>
            </p:spPr>
            <p:txBody>
              <a:bodyPr wrap="square" rtlCol="1">
                <a:spAutoFit/>
              </a:bodyPr>
              <a:lstStyle/>
              <a:p>
                <a:r>
                  <a:rPr lang="el-GR" dirty="0"/>
                  <a:t>λ </a:t>
                </a:r>
                <a:r>
                  <a:rPr lang="en-US" dirty="0"/>
                  <a:t>: B1 Read, B2 Read, B3 Read</a:t>
                </a:r>
                <a:endParaRPr lang="he-IL" dirty="0"/>
              </a:p>
            </p:txBody>
          </p:sp>
          <p:sp>
            <p:nvSpPr>
              <p:cNvPr id="44" name="TextBox 43">
                <a:extLst>
                  <a:ext uri="{FF2B5EF4-FFF2-40B4-BE49-F238E27FC236}">
                    <a16:creationId xmlns:a16="http://schemas.microsoft.com/office/drawing/2014/main" id="{19C9B605-C6EC-53EC-3630-64E4BEA913CE}"/>
                  </a:ext>
                </a:extLst>
              </p:cNvPr>
              <p:cNvSpPr txBox="1"/>
              <p:nvPr/>
            </p:nvSpPr>
            <p:spPr>
              <a:xfrm flipH="1">
                <a:off x="6590489" y="2582164"/>
                <a:ext cx="4063516" cy="369332"/>
              </a:xfrm>
              <a:prstGeom prst="rect">
                <a:avLst/>
              </a:prstGeom>
              <a:noFill/>
            </p:spPr>
            <p:txBody>
              <a:bodyPr wrap="square" rtlCol="1">
                <a:spAutoFit/>
              </a:bodyPr>
              <a:lstStyle/>
              <a:p>
                <a:r>
                  <a:rPr lang="el-GR" dirty="0"/>
                  <a:t>λ</a:t>
                </a:r>
                <a:r>
                  <a:rPr lang="en-US" dirty="0"/>
                  <a:t> : B1 Write, B5 Write*</a:t>
                </a:r>
                <a:endParaRPr lang="he-IL" dirty="0"/>
              </a:p>
            </p:txBody>
          </p:sp>
        </p:grpSp>
        <p:sp>
          <p:nvSpPr>
            <p:cNvPr id="55" name="TextBox 54">
              <a:extLst>
                <a:ext uri="{FF2B5EF4-FFF2-40B4-BE49-F238E27FC236}">
                  <a16:creationId xmlns:a16="http://schemas.microsoft.com/office/drawing/2014/main" id="{8C64D102-E3E3-35BF-9FB1-BED9EC0F32B3}"/>
                </a:ext>
              </a:extLst>
            </p:cNvPr>
            <p:cNvSpPr txBox="1"/>
            <p:nvPr/>
          </p:nvSpPr>
          <p:spPr>
            <a:xfrm>
              <a:off x="6356126" y="1683773"/>
              <a:ext cx="407484" cy="276999"/>
            </a:xfrm>
            <a:prstGeom prst="rect">
              <a:avLst/>
            </a:prstGeom>
            <a:noFill/>
          </p:spPr>
          <p:txBody>
            <a:bodyPr wrap="none" rtlCol="1">
              <a:spAutoFit/>
            </a:bodyPr>
            <a:lstStyle/>
            <a:p>
              <a:r>
                <a:rPr lang="en-US" sz="1200" b="1" dirty="0"/>
                <a:t>Log</a:t>
              </a:r>
              <a:endParaRPr lang="he-IL" sz="1200" b="1" dirty="0"/>
            </a:p>
          </p:txBody>
        </p:sp>
      </p:grpSp>
      <p:grpSp>
        <p:nvGrpSpPr>
          <p:cNvPr id="58" name="Group 57">
            <a:extLst>
              <a:ext uri="{FF2B5EF4-FFF2-40B4-BE49-F238E27FC236}">
                <a16:creationId xmlns:a16="http://schemas.microsoft.com/office/drawing/2014/main" id="{5DB7C2AF-BE98-A59C-8996-843BF68B7B40}"/>
              </a:ext>
            </a:extLst>
          </p:cNvPr>
          <p:cNvGrpSpPr/>
          <p:nvPr/>
        </p:nvGrpSpPr>
        <p:grpSpPr>
          <a:xfrm>
            <a:off x="6325713" y="2966690"/>
            <a:ext cx="1535917" cy="3088510"/>
            <a:chOff x="6325713" y="2966690"/>
            <a:chExt cx="1535917" cy="3088510"/>
          </a:xfrm>
        </p:grpSpPr>
        <p:sp>
          <p:nvSpPr>
            <p:cNvPr id="46" name="TextBox 45">
              <a:extLst>
                <a:ext uri="{FF2B5EF4-FFF2-40B4-BE49-F238E27FC236}">
                  <a16:creationId xmlns:a16="http://schemas.microsoft.com/office/drawing/2014/main" id="{098D5590-70C8-2731-DCA1-FF7C4E76584A}"/>
                </a:ext>
              </a:extLst>
            </p:cNvPr>
            <p:cNvSpPr txBox="1"/>
            <p:nvPr/>
          </p:nvSpPr>
          <p:spPr>
            <a:xfrm flipH="1">
              <a:off x="6367238" y="3192878"/>
              <a:ext cx="1494392" cy="2862322"/>
            </a:xfrm>
            <a:prstGeom prst="rect">
              <a:avLst/>
            </a:prstGeom>
            <a:noFill/>
          </p:spPr>
          <p:txBody>
            <a:bodyPr wrap="square" rtlCol="1">
              <a:spAutoFit/>
            </a:bodyPr>
            <a:lstStyle/>
            <a:p>
              <a:r>
                <a:rPr lang="el-GR" dirty="0"/>
                <a:t>λ </a:t>
              </a:r>
              <a:r>
                <a:rPr lang="en-US" dirty="0"/>
                <a:t>: B1 Read</a:t>
              </a:r>
            </a:p>
            <a:p>
              <a:r>
                <a:rPr lang="el-GR" dirty="0"/>
                <a:t>λ</a:t>
              </a:r>
              <a:r>
                <a:rPr lang="en-US" dirty="0"/>
                <a:t> : B2 Read</a:t>
              </a:r>
            </a:p>
            <a:p>
              <a:r>
                <a:rPr lang="el-GR" dirty="0"/>
                <a:t>λ </a:t>
              </a:r>
              <a:r>
                <a:rPr lang="en-US" dirty="0"/>
                <a:t>: B3 Read</a:t>
              </a:r>
            </a:p>
            <a:p>
              <a:r>
                <a:rPr lang="el-GR" dirty="0"/>
                <a:t>λ </a:t>
              </a:r>
              <a:r>
                <a:rPr lang="en-US" dirty="0"/>
                <a:t>: B1 Read</a:t>
              </a:r>
            </a:p>
            <a:p>
              <a:r>
                <a:rPr lang="el-GR" dirty="0"/>
                <a:t>λ </a:t>
              </a:r>
              <a:r>
                <a:rPr lang="en-US" dirty="0"/>
                <a:t>: B5 Write*</a:t>
              </a:r>
            </a:p>
            <a:p>
              <a:r>
                <a:rPr lang="el-GR" dirty="0"/>
                <a:t>λ </a:t>
              </a:r>
              <a:r>
                <a:rPr lang="en-US" dirty="0"/>
                <a:t>: B1 Read</a:t>
              </a:r>
            </a:p>
            <a:p>
              <a:r>
                <a:rPr lang="el-GR" dirty="0"/>
                <a:t>λ </a:t>
              </a:r>
              <a:r>
                <a:rPr lang="en-US" dirty="0"/>
                <a:t>: B2 Read</a:t>
              </a:r>
            </a:p>
            <a:p>
              <a:r>
                <a:rPr lang="el-GR" dirty="0"/>
                <a:t>λ </a:t>
              </a:r>
              <a:r>
                <a:rPr lang="en-US" dirty="0"/>
                <a:t>: B3 Read</a:t>
              </a:r>
            </a:p>
            <a:p>
              <a:r>
                <a:rPr lang="el-GR" dirty="0"/>
                <a:t>λ </a:t>
              </a:r>
              <a:r>
                <a:rPr lang="en-US" dirty="0"/>
                <a:t>: </a:t>
              </a:r>
              <a:r>
                <a:rPr lang="en-US" dirty="0">
                  <a:solidFill>
                    <a:srgbClr val="FF0000"/>
                  </a:solidFill>
                </a:rPr>
                <a:t>B4 Write*</a:t>
              </a:r>
              <a:endParaRPr lang="he-IL" dirty="0">
                <a:solidFill>
                  <a:srgbClr val="FF0000"/>
                </a:solidFill>
              </a:endParaRPr>
            </a:p>
            <a:p>
              <a:endParaRPr lang="he-IL" dirty="0"/>
            </a:p>
          </p:txBody>
        </p:sp>
        <p:sp>
          <p:nvSpPr>
            <p:cNvPr id="56" name="TextBox 55">
              <a:extLst>
                <a:ext uri="{FF2B5EF4-FFF2-40B4-BE49-F238E27FC236}">
                  <a16:creationId xmlns:a16="http://schemas.microsoft.com/office/drawing/2014/main" id="{A33E9EDA-FF7A-ABF4-BDD1-C55787100369}"/>
                </a:ext>
              </a:extLst>
            </p:cNvPr>
            <p:cNvSpPr txBox="1"/>
            <p:nvPr/>
          </p:nvSpPr>
          <p:spPr>
            <a:xfrm>
              <a:off x="6325713" y="2966690"/>
              <a:ext cx="849913" cy="276999"/>
            </a:xfrm>
            <a:prstGeom prst="rect">
              <a:avLst/>
            </a:prstGeom>
            <a:noFill/>
          </p:spPr>
          <p:txBody>
            <a:bodyPr wrap="none" rtlCol="1">
              <a:spAutoFit/>
            </a:bodyPr>
            <a:lstStyle/>
            <a:p>
              <a:r>
                <a:rPr lang="en-US" sz="1200" b="1" dirty="0"/>
                <a:t>Actual Log</a:t>
              </a:r>
              <a:endParaRPr lang="he-IL" sz="1200" b="1" dirty="0"/>
            </a:p>
          </p:txBody>
        </p:sp>
      </p:grpSp>
      <p:pic>
        <p:nvPicPr>
          <p:cNvPr id="38" name="Picture 37">
            <a:extLst>
              <a:ext uri="{FF2B5EF4-FFF2-40B4-BE49-F238E27FC236}">
                <a16:creationId xmlns:a16="http://schemas.microsoft.com/office/drawing/2014/main" id="{AC9F6A1C-7E00-1EEC-BFC6-2CAFE915E6B4}"/>
              </a:ext>
            </a:extLst>
          </p:cNvPr>
          <p:cNvPicPr>
            <a:picLocks noChangeAspect="1"/>
          </p:cNvPicPr>
          <p:nvPr/>
        </p:nvPicPr>
        <p:blipFill rotWithShape="1">
          <a:blip r:embed="rId5"/>
          <a:srcRect l="26720"/>
          <a:stretch/>
        </p:blipFill>
        <p:spPr>
          <a:xfrm>
            <a:off x="9378370" y="1436515"/>
            <a:ext cx="1723188" cy="1078044"/>
          </a:xfrm>
          <a:prstGeom prst="rect">
            <a:avLst/>
          </a:prstGeom>
        </p:spPr>
      </p:pic>
      <p:grpSp>
        <p:nvGrpSpPr>
          <p:cNvPr id="63" name="Group 62">
            <a:extLst>
              <a:ext uri="{FF2B5EF4-FFF2-40B4-BE49-F238E27FC236}">
                <a16:creationId xmlns:a16="http://schemas.microsoft.com/office/drawing/2014/main" id="{729BE37C-2227-543F-08CC-AC08A607FA92}"/>
              </a:ext>
            </a:extLst>
          </p:cNvPr>
          <p:cNvGrpSpPr/>
          <p:nvPr/>
        </p:nvGrpSpPr>
        <p:grpSpPr>
          <a:xfrm>
            <a:off x="7861630" y="2989536"/>
            <a:ext cx="1504563" cy="3065664"/>
            <a:chOff x="7861630" y="2989536"/>
            <a:chExt cx="1504563" cy="3065664"/>
          </a:xfrm>
        </p:grpSpPr>
        <p:sp>
          <p:nvSpPr>
            <p:cNvPr id="47" name="TextBox 46">
              <a:extLst>
                <a:ext uri="{FF2B5EF4-FFF2-40B4-BE49-F238E27FC236}">
                  <a16:creationId xmlns:a16="http://schemas.microsoft.com/office/drawing/2014/main" id="{7F02F4E8-6070-4D8E-A04C-24503FEE289D}"/>
                </a:ext>
              </a:extLst>
            </p:cNvPr>
            <p:cNvSpPr txBox="1"/>
            <p:nvPr/>
          </p:nvSpPr>
          <p:spPr>
            <a:xfrm flipH="1">
              <a:off x="7871800" y="3192878"/>
              <a:ext cx="1494393" cy="2862322"/>
            </a:xfrm>
            <a:prstGeom prst="rect">
              <a:avLst/>
            </a:prstGeom>
            <a:noFill/>
          </p:spPr>
          <p:txBody>
            <a:bodyPr wrap="square" rtlCol="1">
              <a:spAutoFit/>
            </a:bodyPr>
            <a:lstStyle/>
            <a:p>
              <a:r>
                <a:rPr lang="el-GR" dirty="0"/>
                <a:t>λ </a:t>
              </a:r>
              <a:r>
                <a:rPr lang="en-US" dirty="0"/>
                <a:t>: B2 Read</a:t>
              </a:r>
            </a:p>
            <a:p>
              <a:r>
                <a:rPr lang="el-GR" dirty="0"/>
                <a:t>λ</a:t>
              </a:r>
              <a:r>
                <a:rPr lang="en-US" dirty="0"/>
                <a:t> : B1 Read</a:t>
              </a:r>
            </a:p>
            <a:p>
              <a:r>
                <a:rPr lang="el-GR" dirty="0"/>
                <a:t>λ </a:t>
              </a:r>
              <a:r>
                <a:rPr lang="en-US" dirty="0"/>
                <a:t>: B3 Read</a:t>
              </a:r>
            </a:p>
            <a:p>
              <a:r>
                <a:rPr lang="el-GR" dirty="0"/>
                <a:t>λ </a:t>
              </a:r>
              <a:r>
                <a:rPr lang="en-US" dirty="0"/>
                <a:t>: B5 Write*</a:t>
              </a:r>
            </a:p>
            <a:p>
              <a:r>
                <a:rPr lang="el-GR" dirty="0"/>
                <a:t>λ </a:t>
              </a:r>
              <a:r>
                <a:rPr lang="en-US" dirty="0"/>
                <a:t>: B1 Read</a:t>
              </a:r>
            </a:p>
            <a:p>
              <a:r>
                <a:rPr lang="el-GR" dirty="0"/>
                <a:t>λ </a:t>
              </a:r>
              <a:r>
                <a:rPr lang="en-US" dirty="0"/>
                <a:t>: B1 Read</a:t>
              </a:r>
            </a:p>
            <a:p>
              <a:r>
                <a:rPr lang="el-GR" dirty="0"/>
                <a:t>λ </a:t>
              </a:r>
              <a:r>
                <a:rPr lang="en-US" dirty="0"/>
                <a:t>: B2 Read</a:t>
              </a:r>
            </a:p>
            <a:p>
              <a:r>
                <a:rPr lang="el-GR" dirty="0"/>
                <a:t>λ </a:t>
              </a:r>
              <a:r>
                <a:rPr lang="en-US" dirty="0"/>
                <a:t>: </a:t>
              </a:r>
              <a:r>
                <a:rPr lang="en-US" dirty="0">
                  <a:solidFill>
                    <a:srgbClr val="FF0000"/>
                  </a:solidFill>
                </a:rPr>
                <a:t>B4 Write*</a:t>
              </a:r>
              <a:endParaRPr lang="en-US" dirty="0"/>
            </a:p>
            <a:p>
              <a:r>
                <a:rPr lang="el-GR" dirty="0"/>
                <a:t>λ </a:t>
              </a:r>
              <a:r>
                <a:rPr lang="en-US" dirty="0"/>
                <a:t>: B3 Read</a:t>
              </a:r>
            </a:p>
            <a:p>
              <a:endParaRPr lang="he-IL" dirty="0"/>
            </a:p>
          </p:txBody>
        </p:sp>
        <p:sp>
          <p:nvSpPr>
            <p:cNvPr id="59" name="TextBox 58">
              <a:extLst>
                <a:ext uri="{FF2B5EF4-FFF2-40B4-BE49-F238E27FC236}">
                  <a16:creationId xmlns:a16="http://schemas.microsoft.com/office/drawing/2014/main" id="{A38A5818-5D64-CEE8-8C2D-C7708CE562FC}"/>
                </a:ext>
              </a:extLst>
            </p:cNvPr>
            <p:cNvSpPr txBox="1"/>
            <p:nvPr/>
          </p:nvSpPr>
          <p:spPr>
            <a:xfrm>
              <a:off x="7861630" y="2989536"/>
              <a:ext cx="1177887" cy="276999"/>
            </a:xfrm>
            <a:prstGeom prst="rect">
              <a:avLst/>
            </a:prstGeom>
            <a:noFill/>
          </p:spPr>
          <p:txBody>
            <a:bodyPr wrap="none" rtlCol="1">
              <a:spAutoFit/>
            </a:bodyPr>
            <a:lstStyle/>
            <a:p>
              <a:r>
                <a:rPr lang="en-US" sz="1200" b="1" dirty="0"/>
                <a:t>Order of events</a:t>
              </a:r>
              <a:endParaRPr lang="he-IL" sz="1200" b="1" dirty="0"/>
            </a:p>
          </p:txBody>
        </p:sp>
      </p:grpSp>
      <p:grpSp>
        <p:nvGrpSpPr>
          <p:cNvPr id="64" name="Group 63">
            <a:extLst>
              <a:ext uri="{FF2B5EF4-FFF2-40B4-BE49-F238E27FC236}">
                <a16:creationId xmlns:a16="http://schemas.microsoft.com/office/drawing/2014/main" id="{D3B67CA4-ECC0-373B-A1C0-4B18D9904DFA}"/>
              </a:ext>
            </a:extLst>
          </p:cNvPr>
          <p:cNvGrpSpPr/>
          <p:nvPr/>
        </p:nvGrpSpPr>
        <p:grpSpPr>
          <a:xfrm>
            <a:off x="9321734" y="2989536"/>
            <a:ext cx="1549022" cy="3357939"/>
            <a:chOff x="9321734" y="2989536"/>
            <a:chExt cx="1549022" cy="3357939"/>
          </a:xfrm>
        </p:grpSpPr>
        <p:sp>
          <p:nvSpPr>
            <p:cNvPr id="48" name="TextBox 47">
              <a:extLst>
                <a:ext uri="{FF2B5EF4-FFF2-40B4-BE49-F238E27FC236}">
                  <a16:creationId xmlns:a16="http://schemas.microsoft.com/office/drawing/2014/main" id="{CE0DA17F-9A15-D5D2-3087-B16C8BED325C}"/>
                </a:ext>
              </a:extLst>
            </p:cNvPr>
            <p:cNvSpPr txBox="1"/>
            <p:nvPr/>
          </p:nvSpPr>
          <p:spPr>
            <a:xfrm flipH="1">
              <a:off x="9376363" y="3208154"/>
              <a:ext cx="1494393" cy="3139321"/>
            </a:xfrm>
            <a:prstGeom prst="rect">
              <a:avLst/>
            </a:prstGeom>
            <a:noFill/>
          </p:spPr>
          <p:txBody>
            <a:bodyPr wrap="square" rtlCol="1">
              <a:spAutoFit/>
            </a:bodyPr>
            <a:lstStyle/>
            <a:p>
              <a:r>
                <a:rPr lang="el-GR" dirty="0"/>
                <a:t>λ </a:t>
              </a:r>
              <a:r>
                <a:rPr lang="en-US" dirty="0"/>
                <a:t>: B2 Read</a:t>
              </a:r>
            </a:p>
            <a:p>
              <a:r>
                <a:rPr lang="el-GR" dirty="0"/>
                <a:t>λ</a:t>
              </a:r>
              <a:r>
                <a:rPr lang="en-US" dirty="0"/>
                <a:t> : B1 Read</a:t>
              </a:r>
            </a:p>
            <a:p>
              <a:r>
                <a:rPr lang="el-GR" dirty="0"/>
                <a:t>λ </a:t>
              </a:r>
              <a:r>
                <a:rPr lang="en-US" dirty="0"/>
                <a:t>: B3 Read</a:t>
              </a:r>
            </a:p>
            <a:p>
              <a:r>
                <a:rPr lang="el-GR" dirty="0"/>
                <a:t>λ </a:t>
              </a:r>
              <a:r>
                <a:rPr lang="en-US" dirty="0"/>
                <a:t>: B5 Write*</a:t>
              </a:r>
            </a:p>
            <a:p>
              <a:r>
                <a:rPr lang="el-GR" dirty="0"/>
                <a:t>λ </a:t>
              </a:r>
              <a:r>
                <a:rPr lang="en-US" dirty="0"/>
                <a:t>: B1 Read</a:t>
              </a:r>
            </a:p>
            <a:p>
              <a:r>
                <a:rPr lang="el-GR" dirty="0"/>
                <a:t>λ </a:t>
              </a:r>
              <a:r>
                <a:rPr lang="en-US" dirty="0"/>
                <a:t>: B1 Read</a:t>
              </a:r>
            </a:p>
            <a:p>
              <a:r>
                <a:rPr lang="el-GR" dirty="0"/>
                <a:t>λ </a:t>
              </a:r>
              <a:r>
                <a:rPr lang="en-US" dirty="0"/>
                <a:t>: B2 Read</a:t>
              </a:r>
            </a:p>
            <a:p>
              <a:r>
                <a:rPr lang="el-GR" dirty="0"/>
                <a:t>λ </a:t>
              </a:r>
              <a:r>
                <a:rPr lang="en-US" dirty="0"/>
                <a:t>: B5 Write*</a:t>
              </a:r>
            </a:p>
            <a:p>
              <a:r>
                <a:rPr lang="el-GR" dirty="0"/>
                <a:t>λ </a:t>
              </a:r>
              <a:r>
                <a:rPr lang="en-US" dirty="0"/>
                <a:t>: </a:t>
              </a:r>
              <a:r>
                <a:rPr lang="en-US" dirty="0">
                  <a:solidFill>
                    <a:srgbClr val="FF0000"/>
                  </a:solidFill>
                </a:rPr>
                <a:t>B5 Write*</a:t>
              </a:r>
              <a:endParaRPr lang="en-US" dirty="0"/>
            </a:p>
            <a:p>
              <a:r>
                <a:rPr lang="el-GR" dirty="0"/>
                <a:t>λ </a:t>
              </a:r>
              <a:r>
                <a:rPr lang="en-US" dirty="0"/>
                <a:t>: B3 Read</a:t>
              </a:r>
            </a:p>
            <a:p>
              <a:endParaRPr lang="he-IL" dirty="0"/>
            </a:p>
          </p:txBody>
        </p:sp>
        <p:sp>
          <p:nvSpPr>
            <p:cNvPr id="60" name="TextBox 59">
              <a:extLst>
                <a:ext uri="{FF2B5EF4-FFF2-40B4-BE49-F238E27FC236}">
                  <a16:creationId xmlns:a16="http://schemas.microsoft.com/office/drawing/2014/main" id="{C9755EDC-B530-3B9E-A0A2-5955358A7A11}"/>
                </a:ext>
              </a:extLst>
            </p:cNvPr>
            <p:cNvSpPr txBox="1"/>
            <p:nvPr/>
          </p:nvSpPr>
          <p:spPr>
            <a:xfrm>
              <a:off x="9321734" y="2989536"/>
              <a:ext cx="1195135" cy="276999"/>
            </a:xfrm>
            <a:prstGeom prst="rect">
              <a:avLst/>
            </a:prstGeom>
            <a:noFill/>
          </p:spPr>
          <p:txBody>
            <a:bodyPr wrap="none" rtlCol="1">
              <a:spAutoFit/>
            </a:bodyPr>
            <a:lstStyle/>
            <a:p>
              <a:r>
                <a:rPr lang="en-US" sz="1200" b="1" dirty="0"/>
                <a:t>Different Attack</a:t>
              </a:r>
              <a:endParaRPr lang="he-IL" sz="1200" b="1" dirty="0"/>
            </a:p>
          </p:txBody>
        </p:sp>
      </p:grpSp>
      <p:grpSp>
        <p:nvGrpSpPr>
          <p:cNvPr id="65" name="Group 64">
            <a:extLst>
              <a:ext uri="{FF2B5EF4-FFF2-40B4-BE49-F238E27FC236}">
                <a16:creationId xmlns:a16="http://schemas.microsoft.com/office/drawing/2014/main" id="{43E7659C-1D2E-7589-BF51-85D6849A9AA6}"/>
              </a:ext>
            </a:extLst>
          </p:cNvPr>
          <p:cNvGrpSpPr/>
          <p:nvPr/>
        </p:nvGrpSpPr>
        <p:grpSpPr>
          <a:xfrm>
            <a:off x="10805264" y="2989536"/>
            <a:ext cx="1530339" cy="3357939"/>
            <a:chOff x="10805264" y="2989536"/>
            <a:chExt cx="1530339" cy="3357939"/>
          </a:xfrm>
        </p:grpSpPr>
        <p:sp>
          <p:nvSpPr>
            <p:cNvPr id="50" name="TextBox 49">
              <a:extLst>
                <a:ext uri="{FF2B5EF4-FFF2-40B4-BE49-F238E27FC236}">
                  <a16:creationId xmlns:a16="http://schemas.microsoft.com/office/drawing/2014/main" id="{6F13993F-5B59-5756-4974-A6DF9AC01DB0}"/>
                </a:ext>
              </a:extLst>
            </p:cNvPr>
            <p:cNvSpPr txBox="1"/>
            <p:nvPr/>
          </p:nvSpPr>
          <p:spPr>
            <a:xfrm flipH="1">
              <a:off x="10841210" y="3208154"/>
              <a:ext cx="1494393" cy="3139321"/>
            </a:xfrm>
            <a:prstGeom prst="rect">
              <a:avLst/>
            </a:prstGeom>
            <a:noFill/>
          </p:spPr>
          <p:txBody>
            <a:bodyPr wrap="square" rtlCol="1">
              <a:spAutoFit/>
            </a:bodyPr>
            <a:lstStyle/>
            <a:p>
              <a:r>
                <a:rPr lang="el-GR" dirty="0"/>
                <a:t>λ </a:t>
              </a:r>
              <a:r>
                <a:rPr lang="en-US" dirty="0"/>
                <a:t>: B2 Read</a:t>
              </a:r>
            </a:p>
            <a:p>
              <a:r>
                <a:rPr lang="el-GR" dirty="0"/>
                <a:t>λ</a:t>
              </a:r>
              <a:r>
                <a:rPr lang="en-US" dirty="0"/>
                <a:t> : B1 Read</a:t>
              </a:r>
            </a:p>
            <a:p>
              <a:r>
                <a:rPr lang="el-GR" dirty="0"/>
                <a:t>λ </a:t>
              </a:r>
              <a:r>
                <a:rPr lang="en-US" dirty="0"/>
                <a:t>: B3 Read</a:t>
              </a:r>
            </a:p>
            <a:p>
              <a:r>
                <a:rPr lang="el-GR" dirty="0"/>
                <a:t>λ </a:t>
              </a:r>
              <a:r>
                <a:rPr lang="en-US" dirty="0"/>
                <a:t>: B5 Write*</a:t>
              </a:r>
            </a:p>
            <a:p>
              <a:r>
                <a:rPr lang="el-GR" dirty="0"/>
                <a:t>λ </a:t>
              </a:r>
              <a:r>
                <a:rPr lang="en-US" dirty="0"/>
                <a:t>: B1 Read</a:t>
              </a:r>
            </a:p>
            <a:p>
              <a:r>
                <a:rPr lang="el-GR" dirty="0"/>
                <a:t>λ </a:t>
              </a:r>
              <a:r>
                <a:rPr lang="en-US" dirty="0"/>
                <a:t>: B1 Read</a:t>
              </a:r>
            </a:p>
            <a:p>
              <a:r>
                <a:rPr lang="el-GR" dirty="0"/>
                <a:t>λ </a:t>
              </a:r>
              <a:r>
                <a:rPr lang="en-US" dirty="0"/>
                <a:t>: B2 Read</a:t>
              </a:r>
            </a:p>
            <a:p>
              <a:r>
                <a:rPr lang="el-GR" dirty="0"/>
                <a:t>λ </a:t>
              </a:r>
              <a:r>
                <a:rPr lang="en-US" dirty="0"/>
                <a:t>: B5 Write*</a:t>
              </a:r>
            </a:p>
            <a:p>
              <a:r>
                <a:rPr lang="el-GR" dirty="0"/>
                <a:t>λ </a:t>
              </a:r>
              <a:r>
                <a:rPr lang="en-US" dirty="0"/>
                <a:t>: B5 Write*</a:t>
              </a:r>
            </a:p>
            <a:p>
              <a:r>
                <a:rPr lang="el-GR" dirty="0"/>
                <a:t>λ </a:t>
              </a:r>
              <a:r>
                <a:rPr lang="en-US" dirty="0"/>
                <a:t>: B3 Read</a:t>
              </a:r>
            </a:p>
            <a:p>
              <a:endParaRPr lang="he-IL" dirty="0"/>
            </a:p>
          </p:txBody>
        </p:sp>
        <p:sp>
          <p:nvSpPr>
            <p:cNvPr id="61" name="TextBox 60">
              <a:extLst>
                <a:ext uri="{FF2B5EF4-FFF2-40B4-BE49-F238E27FC236}">
                  <a16:creationId xmlns:a16="http://schemas.microsoft.com/office/drawing/2014/main" id="{33423C5B-6550-659B-4656-26172D2419E0}"/>
                </a:ext>
              </a:extLst>
            </p:cNvPr>
            <p:cNvSpPr txBox="1"/>
            <p:nvPr/>
          </p:nvSpPr>
          <p:spPr>
            <a:xfrm>
              <a:off x="10805264" y="2989536"/>
              <a:ext cx="745717" cy="276999"/>
            </a:xfrm>
            <a:prstGeom prst="rect">
              <a:avLst/>
            </a:prstGeom>
            <a:noFill/>
          </p:spPr>
          <p:txBody>
            <a:bodyPr wrap="none" rtlCol="1">
              <a:spAutoFit/>
            </a:bodyPr>
            <a:lstStyle/>
            <a:p>
              <a:r>
                <a:rPr lang="en-US" sz="1200" b="1" dirty="0"/>
                <a:t>No Color</a:t>
              </a:r>
              <a:endParaRPr lang="he-IL" sz="1200" b="1" dirty="0"/>
            </a:p>
          </p:txBody>
        </p:sp>
      </p:grpSp>
      <p:grpSp>
        <p:nvGrpSpPr>
          <p:cNvPr id="75" name="Group 74">
            <a:extLst>
              <a:ext uri="{FF2B5EF4-FFF2-40B4-BE49-F238E27FC236}">
                <a16:creationId xmlns:a16="http://schemas.microsoft.com/office/drawing/2014/main" id="{6006F15B-CEE2-CCCC-EC97-C0C65536B9CA}"/>
              </a:ext>
            </a:extLst>
          </p:cNvPr>
          <p:cNvGrpSpPr/>
          <p:nvPr/>
        </p:nvGrpSpPr>
        <p:grpSpPr>
          <a:xfrm>
            <a:off x="10771423" y="3351910"/>
            <a:ext cx="1494393" cy="3139321"/>
            <a:chOff x="10771423" y="3351910"/>
            <a:chExt cx="1494393" cy="3139321"/>
          </a:xfrm>
        </p:grpSpPr>
        <p:sp>
          <p:nvSpPr>
            <p:cNvPr id="66" name="TextBox 65">
              <a:extLst>
                <a:ext uri="{FF2B5EF4-FFF2-40B4-BE49-F238E27FC236}">
                  <a16:creationId xmlns:a16="http://schemas.microsoft.com/office/drawing/2014/main" id="{3A40CCC7-25C7-1C01-6836-A49C3670B051}"/>
                </a:ext>
              </a:extLst>
            </p:cNvPr>
            <p:cNvSpPr txBox="1"/>
            <p:nvPr/>
          </p:nvSpPr>
          <p:spPr>
            <a:xfrm flipH="1">
              <a:off x="10771423" y="3351910"/>
              <a:ext cx="1494393" cy="3139321"/>
            </a:xfrm>
            <a:prstGeom prst="rect">
              <a:avLst/>
            </a:prstGeom>
            <a:noFill/>
          </p:spPr>
          <p:txBody>
            <a:bodyPr wrap="square" rtlCol="1">
              <a:spAutoFit/>
            </a:bodyPr>
            <a:lstStyle/>
            <a:p>
              <a:r>
                <a:rPr lang="el-GR" dirty="0"/>
                <a:t>λ </a:t>
              </a:r>
              <a:r>
                <a:rPr lang="en-US" dirty="0"/>
                <a:t>: B2 Read</a:t>
              </a:r>
            </a:p>
            <a:p>
              <a:r>
                <a:rPr lang="el-GR" dirty="0"/>
                <a:t>λ</a:t>
              </a:r>
              <a:r>
                <a:rPr lang="en-US" dirty="0"/>
                <a:t> : B1 Read</a:t>
              </a:r>
            </a:p>
            <a:p>
              <a:r>
                <a:rPr lang="el-GR" dirty="0"/>
                <a:t>λ </a:t>
              </a:r>
              <a:r>
                <a:rPr lang="en-US" dirty="0"/>
                <a:t>: B3 Read</a:t>
              </a:r>
            </a:p>
            <a:p>
              <a:r>
                <a:rPr lang="el-GR" dirty="0"/>
                <a:t>λ </a:t>
              </a:r>
              <a:r>
                <a:rPr lang="en-US" dirty="0"/>
                <a:t>: B5 Write*</a:t>
              </a:r>
            </a:p>
            <a:p>
              <a:r>
                <a:rPr lang="el-GR" dirty="0"/>
                <a:t>λ </a:t>
              </a:r>
              <a:r>
                <a:rPr lang="en-US" dirty="0"/>
                <a:t>: B1 Read</a:t>
              </a:r>
            </a:p>
            <a:p>
              <a:r>
                <a:rPr lang="el-GR" dirty="0"/>
                <a:t>λ </a:t>
              </a:r>
              <a:r>
                <a:rPr lang="en-US" dirty="0"/>
                <a:t>: B1 Read</a:t>
              </a:r>
            </a:p>
            <a:p>
              <a:r>
                <a:rPr lang="el-GR" dirty="0"/>
                <a:t>λ </a:t>
              </a:r>
              <a:r>
                <a:rPr lang="en-US" dirty="0"/>
                <a:t>: B2 Read</a:t>
              </a:r>
            </a:p>
            <a:p>
              <a:r>
                <a:rPr lang="el-GR" dirty="0"/>
                <a:t>λ </a:t>
              </a:r>
              <a:r>
                <a:rPr lang="en-US" dirty="0"/>
                <a:t>: B5 Write*</a:t>
              </a:r>
            </a:p>
            <a:p>
              <a:r>
                <a:rPr lang="el-GR" dirty="0"/>
                <a:t>λ </a:t>
              </a:r>
              <a:r>
                <a:rPr lang="en-US" dirty="0"/>
                <a:t>: B5 Write*</a:t>
              </a:r>
            </a:p>
            <a:p>
              <a:r>
                <a:rPr lang="el-GR" dirty="0"/>
                <a:t>λ </a:t>
              </a:r>
              <a:r>
                <a:rPr lang="en-US" dirty="0"/>
                <a:t>: B3 Read</a:t>
              </a:r>
            </a:p>
            <a:p>
              <a:endParaRPr lang="he-IL" dirty="0"/>
            </a:p>
          </p:txBody>
        </p:sp>
        <p:sp>
          <p:nvSpPr>
            <p:cNvPr id="68" name="TextBox 67">
              <a:extLst>
                <a:ext uri="{FF2B5EF4-FFF2-40B4-BE49-F238E27FC236}">
                  <a16:creationId xmlns:a16="http://schemas.microsoft.com/office/drawing/2014/main" id="{1D525AE0-55E7-CA14-3FFC-0F0B2139E232}"/>
                </a:ext>
              </a:extLst>
            </p:cNvPr>
            <p:cNvSpPr txBox="1"/>
            <p:nvPr/>
          </p:nvSpPr>
          <p:spPr>
            <a:xfrm rot="18942307">
              <a:off x="10867409" y="5543901"/>
              <a:ext cx="1195135" cy="276999"/>
            </a:xfrm>
            <a:prstGeom prst="rect">
              <a:avLst/>
            </a:prstGeom>
            <a:solidFill>
              <a:schemeClr val="bg1"/>
            </a:solidFill>
          </p:spPr>
          <p:txBody>
            <a:bodyPr wrap="square">
              <a:spAutoFit/>
            </a:bodyPr>
            <a:lstStyle/>
            <a:p>
              <a:r>
                <a:rPr lang="en-US" sz="1200" b="1" dirty="0"/>
                <a:t>(+Concurrency)</a:t>
              </a:r>
              <a:endParaRPr lang="he-IL" sz="1200" dirty="0"/>
            </a:p>
          </p:txBody>
        </p:sp>
      </p:grpSp>
      <p:pic>
        <p:nvPicPr>
          <p:cNvPr id="70" name="Picture 69">
            <a:extLst>
              <a:ext uri="{FF2B5EF4-FFF2-40B4-BE49-F238E27FC236}">
                <a16:creationId xmlns:a16="http://schemas.microsoft.com/office/drawing/2014/main" id="{2FD3F549-FAF0-4A56-6413-118025132E1F}"/>
              </a:ext>
            </a:extLst>
          </p:cNvPr>
          <p:cNvPicPr>
            <a:picLocks noChangeAspect="1"/>
          </p:cNvPicPr>
          <p:nvPr/>
        </p:nvPicPr>
        <p:blipFill>
          <a:blip r:embed="rId6"/>
          <a:stretch>
            <a:fillRect/>
          </a:stretch>
        </p:blipFill>
        <p:spPr>
          <a:xfrm>
            <a:off x="1760887" y="1531356"/>
            <a:ext cx="4753570" cy="3783594"/>
          </a:xfrm>
          <a:prstGeom prst="rect">
            <a:avLst/>
          </a:prstGeom>
          <a:ln>
            <a:noFill/>
          </a:ln>
          <a:effectLst>
            <a:outerShdw blurRad="292100" dist="139700" dir="2700000" algn="tl" rotWithShape="0">
              <a:srgbClr val="333333">
                <a:alpha val="65000"/>
              </a:srgbClr>
            </a:outerShdw>
          </a:effectLst>
        </p:spPr>
      </p:pic>
      <p:pic>
        <p:nvPicPr>
          <p:cNvPr id="72" name="Picture 71">
            <a:extLst>
              <a:ext uri="{FF2B5EF4-FFF2-40B4-BE49-F238E27FC236}">
                <a16:creationId xmlns:a16="http://schemas.microsoft.com/office/drawing/2014/main" id="{41526BC7-7C0F-B580-40E8-0CA43C2F6872}"/>
              </a:ext>
            </a:extLst>
          </p:cNvPr>
          <p:cNvPicPr>
            <a:picLocks noChangeAspect="1"/>
          </p:cNvPicPr>
          <p:nvPr/>
        </p:nvPicPr>
        <p:blipFill>
          <a:blip r:embed="rId7"/>
          <a:stretch>
            <a:fillRect/>
          </a:stretch>
        </p:blipFill>
        <p:spPr>
          <a:xfrm>
            <a:off x="5295087" y="1600251"/>
            <a:ext cx="1219370" cy="495369"/>
          </a:xfrm>
          <a:prstGeom prst="rect">
            <a:avLst/>
          </a:prstGeom>
        </p:spPr>
      </p:pic>
      <p:pic>
        <p:nvPicPr>
          <p:cNvPr id="74" name="Picture 73">
            <a:extLst>
              <a:ext uri="{FF2B5EF4-FFF2-40B4-BE49-F238E27FC236}">
                <a16:creationId xmlns:a16="http://schemas.microsoft.com/office/drawing/2014/main" id="{773E048C-ADA5-D514-EAA9-8E6953948E8D}"/>
              </a:ext>
            </a:extLst>
          </p:cNvPr>
          <p:cNvPicPr>
            <a:picLocks noChangeAspect="1"/>
          </p:cNvPicPr>
          <p:nvPr/>
        </p:nvPicPr>
        <p:blipFill>
          <a:blip r:embed="rId8"/>
          <a:stretch>
            <a:fillRect/>
          </a:stretch>
        </p:blipFill>
        <p:spPr>
          <a:xfrm>
            <a:off x="4658092" y="345492"/>
            <a:ext cx="6963747" cy="57253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49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1C3B-D2A3-9940-A082-C16EE5457D3B}"/>
              </a:ext>
            </a:extLst>
          </p:cNvPr>
          <p:cNvSpPr>
            <a:spLocks noGrp="1"/>
          </p:cNvSpPr>
          <p:nvPr>
            <p:ph type="title"/>
          </p:nvPr>
        </p:nvSpPr>
        <p:spPr>
          <a:xfrm>
            <a:off x="863009" y="375101"/>
            <a:ext cx="10515600" cy="1325563"/>
          </a:xfrm>
        </p:spPr>
        <p:txBody>
          <a:bodyPr/>
          <a:lstStyle/>
          <a:p>
            <a:r>
              <a:rPr lang="el-GR" dirty="0"/>
              <a:t>λ</a:t>
            </a:r>
            <a:r>
              <a:rPr lang="en-US" dirty="0"/>
              <a:t>DataAccess2Vec : Method</a:t>
            </a:r>
            <a:br>
              <a:rPr lang="en-US" dirty="0"/>
            </a:br>
            <a:endParaRPr lang="he-IL" dirty="0"/>
          </a:p>
        </p:txBody>
      </p:sp>
      <p:sp>
        <p:nvSpPr>
          <p:cNvPr id="4" name="Slide Number Placeholder 3">
            <a:extLst>
              <a:ext uri="{FF2B5EF4-FFF2-40B4-BE49-F238E27FC236}">
                <a16:creationId xmlns:a16="http://schemas.microsoft.com/office/drawing/2014/main" id="{9EA2477B-B9FC-6DB4-D2F9-84E98B170763}"/>
              </a:ext>
            </a:extLst>
          </p:cNvPr>
          <p:cNvSpPr>
            <a:spLocks noGrp="1"/>
          </p:cNvSpPr>
          <p:nvPr>
            <p:ph type="sldNum" sz="quarter" idx="12"/>
          </p:nvPr>
        </p:nvSpPr>
        <p:spPr>
          <a:xfrm>
            <a:off x="8610600" y="6347472"/>
            <a:ext cx="2743200" cy="365125"/>
          </a:xfrm>
        </p:spPr>
        <p:txBody>
          <a:bodyPr/>
          <a:lstStyle/>
          <a:p>
            <a:fld id="{601C1EA8-5EA3-4CA3-8C09-F5E6390C220C}" type="slidenum">
              <a:rPr lang="en-US" smtClean="0"/>
              <a:pPr/>
              <a:t>6</a:t>
            </a:fld>
            <a:endParaRPr lang="en-US"/>
          </a:p>
        </p:txBody>
      </p:sp>
      <p:sp>
        <p:nvSpPr>
          <p:cNvPr id="31" name="חץ: למטה 74">
            <a:extLst>
              <a:ext uri="{FF2B5EF4-FFF2-40B4-BE49-F238E27FC236}">
                <a16:creationId xmlns:a16="http://schemas.microsoft.com/office/drawing/2014/main" id="{D5D2D0FB-C4E6-2E6A-7B46-D09276862A65}"/>
              </a:ext>
            </a:extLst>
          </p:cNvPr>
          <p:cNvSpPr/>
          <p:nvPr/>
        </p:nvSpPr>
        <p:spPr>
          <a:xfrm rot="16200000">
            <a:off x="2550133" y="3489217"/>
            <a:ext cx="774209" cy="35434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1">
                  <a:lumMod val="50000"/>
                </a:schemeClr>
              </a:solidFill>
            </a:endParaRPr>
          </a:p>
        </p:txBody>
      </p:sp>
      <p:sp>
        <p:nvSpPr>
          <p:cNvPr id="47" name="מלבן 33">
            <a:extLst>
              <a:ext uri="{FF2B5EF4-FFF2-40B4-BE49-F238E27FC236}">
                <a16:creationId xmlns:a16="http://schemas.microsoft.com/office/drawing/2014/main" id="{5ABAE57A-69E5-9982-0E0C-5EE6C5B2BC25}"/>
              </a:ext>
            </a:extLst>
          </p:cNvPr>
          <p:cNvSpPr/>
          <p:nvPr/>
        </p:nvSpPr>
        <p:spPr>
          <a:xfrm>
            <a:off x="789052" y="2082185"/>
            <a:ext cx="1894011" cy="2941313"/>
          </a:xfrm>
          <a:prstGeom prst="rect">
            <a:avLst/>
          </a:prstGeom>
          <a:ln/>
        </p:spPr>
        <p:style>
          <a:lnRef idx="2">
            <a:schemeClr val="dk1"/>
          </a:lnRef>
          <a:fillRef idx="1">
            <a:schemeClr val="lt1"/>
          </a:fillRef>
          <a:effectRef idx="0">
            <a:schemeClr val="dk1"/>
          </a:effectRef>
          <a:fontRef idx="minor">
            <a:schemeClr val="dk1"/>
          </a:fontRef>
        </p:style>
        <p:txBody>
          <a:bodyPr/>
          <a:lstStyle/>
          <a:p>
            <a:pPr algn="ctr">
              <a:spcBef>
                <a:spcPts val="1200"/>
              </a:spcBef>
              <a:spcAft>
                <a:spcPts val="1200"/>
              </a:spcAft>
            </a:pPr>
            <a:r>
              <a:rPr lang="en-US" sz="2000" b="1" kern="1200" dirty="0"/>
              <a:t>Data Collection</a:t>
            </a:r>
            <a:endParaRPr lang="en-US" sz="2000" dirty="0"/>
          </a:p>
        </p:txBody>
      </p:sp>
      <p:grpSp>
        <p:nvGrpSpPr>
          <p:cNvPr id="48" name="Group 47">
            <a:extLst>
              <a:ext uri="{FF2B5EF4-FFF2-40B4-BE49-F238E27FC236}">
                <a16:creationId xmlns:a16="http://schemas.microsoft.com/office/drawing/2014/main" id="{7A63F20A-76AF-46A1-604D-2CD7C8860D3D}"/>
              </a:ext>
            </a:extLst>
          </p:cNvPr>
          <p:cNvGrpSpPr/>
          <p:nvPr/>
        </p:nvGrpSpPr>
        <p:grpSpPr>
          <a:xfrm>
            <a:off x="332167" y="3279285"/>
            <a:ext cx="2201863" cy="1038999"/>
            <a:chOff x="255037" y="4743808"/>
            <a:chExt cx="2201863" cy="1038999"/>
          </a:xfrm>
        </p:grpSpPr>
        <p:pic>
          <p:nvPicPr>
            <p:cNvPr id="5" name="Graphic 23">
              <a:extLst>
                <a:ext uri="{FF2B5EF4-FFF2-40B4-BE49-F238E27FC236}">
                  <a16:creationId xmlns:a16="http://schemas.microsoft.com/office/drawing/2014/main" id="{FDEFFCAC-B3EA-8B3F-5A1B-57678CC365A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9412" y="47438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D8D3FA58-7996-F99A-6281-E84F2EF39406}"/>
                </a:ext>
              </a:extLst>
            </p:cNvPr>
            <p:cNvSpPr txBox="1">
              <a:spLocks noChangeArrowheads="1"/>
            </p:cNvSpPr>
            <p:nvPr/>
          </p:nvSpPr>
          <p:spPr bwMode="auto">
            <a:xfrm>
              <a:off x="255037" y="550580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25" name="Picture 24">
              <a:extLst>
                <a:ext uri="{FF2B5EF4-FFF2-40B4-BE49-F238E27FC236}">
                  <a16:creationId xmlns:a16="http://schemas.microsoft.com/office/drawing/2014/main" id="{8AD966E3-6D7C-338E-971E-CA52502DCA75}"/>
                </a:ext>
              </a:extLst>
            </p:cNvPr>
            <p:cNvPicPr>
              <a:picLocks noChangeAspect="1"/>
            </p:cNvPicPr>
            <p:nvPr/>
          </p:nvPicPr>
          <p:blipFill>
            <a:blip r:embed="rId4"/>
            <a:stretch>
              <a:fillRect/>
            </a:stretch>
          </p:blipFill>
          <p:spPr>
            <a:xfrm>
              <a:off x="1781979" y="4884204"/>
              <a:ext cx="352474" cy="523948"/>
            </a:xfrm>
            <a:prstGeom prst="rect">
              <a:avLst/>
            </a:prstGeom>
          </p:spPr>
        </p:pic>
        <p:pic>
          <p:nvPicPr>
            <p:cNvPr id="28" name="Picture 27">
              <a:extLst>
                <a:ext uri="{FF2B5EF4-FFF2-40B4-BE49-F238E27FC236}">
                  <a16:creationId xmlns:a16="http://schemas.microsoft.com/office/drawing/2014/main" id="{5E5557A9-DE01-74E8-D416-DC03A52D76DE}"/>
                </a:ext>
              </a:extLst>
            </p:cNvPr>
            <p:cNvPicPr>
              <a:picLocks noChangeAspect="1"/>
            </p:cNvPicPr>
            <p:nvPr/>
          </p:nvPicPr>
          <p:blipFill>
            <a:blip r:embed="rId4"/>
            <a:stretch>
              <a:fillRect/>
            </a:stretch>
          </p:blipFill>
          <p:spPr>
            <a:xfrm>
              <a:off x="1833545" y="4823166"/>
              <a:ext cx="352474" cy="523948"/>
            </a:xfrm>
            <a:prstGeom prst="rect">
              <a:avLst/>
            </a:prstGeom>
          </p:spPr>
        </p:pic>
        <p:pic>
          <p:nvPicPr>
            <p:cNvPr id="30" name="Picture 29">
              <a:extLst>
                <a:ext uri="{FF2B5EF4-FFF2-40B4-BE49-F238E27FC236}">
                  <a16:creationId xmlns:a16="http://schemas.microsoft.com/office/drawing/2014/main" id="{06955B6E-0ED5-973C-C4B7-9AA95CDA843E}"/>
                </a:ext>
              </a:extLst>
            </p:cNvPr>
            <p:cNvPicPr>
              <a:picLocks noChangeAspect="1"/>
            </p:cNvPicPr>
            <p:nvPr/>
          </p:nvPicPr>
          <p:blipFill>
            <a:blip r:embed="rId4"/>
            <a:stretch>
              <a:fillRect/>
            </a:stretch>
          </p:blipFill>
          <p:spPr>
            <a:xfrm>
              <a:off x="1886311" y="4762128"/>
              <a:ext cx="352474" cy="523948"/>
            </a:xfrm>
            <a:prstGeom prst="rect">
              <a:avLst/>
            </a:prstGeom>
          </p:spPr>
        </p:pic>
      </p:grpSp>
      <p:sp>
        <p:nvSpPr>
          <p:cNvPr id="49" name="מלבן 33">
            <a:extLst>
              <a:ext uri="{FF2B5EF4-FFF2-40B4-BE49-F238E27FC236}">
                <a16:creationId xmlns:a16="http://schemas.microsoft.com/office/drawing/2014/main" id="{B088182B-37DB-4162-0137-5DC5D2C2D218}"/>
              </a:ext>
            </a:extLst>
          </p:cNvPr>
          <p:cNvSpPr/>
          <p:nvPr/>
        </p:nvSpPr>
        <p:spPr>
          <a:xfrm>
            <a:off x="3131255" y="2082185"/>
            <a:ext cx="2585331" cy="2941313"/>
          </a:xfrm>
          <a:prstGeom prst="rect">
            <a:avLst/>
          </a:prstGeom>
          <a:ln/>
        </p:spPr>
        <p:style>
          <a:lnRef idx="2">
            <a:schemeClr val="dk1"/>
          </a:lnRef>
          <a:fillRef idx="1">
            <a:schemeClr val="lt1"/>
          </a:fillRef>
          <a:effectRef idx="0">
            <a:schemeClr val="dk1"/>
          </a:effectRef>
          <a:fontRef idx="minor">
            <a:schemeClr val="dk1"/>
          </a:fontRef>
        </p:style>
        <p:txBody>
          <a:bodyPr/>
          <a:lstStyle/>
          <a:p>
            <a:pPr algn="ctr">
              <a:spcBef>
                <a:spcPts val="1200"/>
              </a:spcBef>
              <a:spcAft>
                <a:spcPts val="1200"/>
              </a:spcAft>
            </a:pPr>
            <a:r>
              <a:rPr lang="en-US" sz="2000" b="1" kern="1200" dirty="0"/>
              <a:t>Preprocessing  &amp; Feature Extraction</a:t>
            </a:r>
          </a:p>
          <a:p>
            <a:pPr algn="ctr">
              <a:spcBef>
                <a:spcPts val="1200"/>
              </a:spcBef>
              <a:spcAft>
                <a:spcPts val="1200"/>
              </a:spcAft>
            </a:pPr>
            <a:endParaRPr lang="en-US" sz="2000" dirty="0"/>
          </a:p>
        </p:txBody>
      </p:sp>
      <p:sp>
        <p:nvSpPr>
          <p:cNvPr id="60" name="מלבן 33">
            <a:extLst>
              <a:ext uri="{FF2B5EF4-FFF2-40B4-BE49-F238E27FC236}">
                <a16:creationId xmlns:a16="http://schemas.microsoft.com/office/drawing/2014/main" id="{3294FA5C-5394-8017-3BAF-2CA4EE8A4DDD}"/>
              </a:ext>
            </a:extLst>
          </p:cNvPr>
          <p:cNvSpPr/>
          <p:nvPr/>
        </p:nvSpPr>
        <p:spPr>
          <a:xfrm>
            <a:off x="6209998" y="2082185"/>
            <a:ext cx="2160459" cy="2941313"/>
          </a:xfrm>
          <a:prstGeom prst="rect">
            <a:avLst/>
          </a:prstGeom>
          <a:ln/>
        </p:spPr>
        <p:style>
          <a:lnRef idx="2">
            <a:schemeClr val="dk1"/>
          </a:lnRef>
          <a:fillRef idx="1">
            <a:schemeClr val="lt1"/>
          </a:fillRef>
          <a:effectRef idx="0">
            <a:schemeClr val="dk1"/>
          </a:effectRef>
          <a:fontRef idx="minor">
            <a:schemeClr val="dk1"/>
          </a:fontRef>
        </p:style>
        <p:txBody>
          <a:bodyPr/>
          <a:lstStyle/>
          <a:p>
            <a:pPr algn="ctr">
              <a:spcBef>
                <a:spcPts val="1200"/>
              </a:spcBef>
              <a:spcAft>
                <a:spcPts val="1200"/>
              </a:spcAft>
            </a:pPr>
            <a:r>
              <a:rPr lang="en-US" sz="2000" b="1" dirty="0"/>
              <a:t>Autoencoder</a:t>
            </a:r>
            <a:br>
              <a:rPr lang="en-US" sz="2000" b="1" dirty="0"/>
            </a:br>
            <a:r>
              <a:rPr lang="en-US" sz="2000" b="1" dirty="0"/>
              <a:t>(pre-trained Benign)</a:t>
            </a:r>
            <a:endParaRPr lang="en-US" sz="2000" b="1" kern="1200" dirty="0"/>
          </a:p>
          <a:p>
            <a:pPr algn="ctr">
              <a:spcBef>
                <a:spcPts val="1200"/>
              </a:spcBef>
              <a:spcAft>
                <a:spcPts val="1200"/>
              </a:spcAft>
            </a:pPr>
            <a:endParaRPr lang="en-US" sz="2000" dirty="0"/>
          </a:p>
        </p:txBody>
      </p:sp>
      <p:pic>
        <p:nvPicPr>
          <p:cNvPr id="61" name="Picture 4" descr="Applied Deep Learning - Part 3: Autoencoders | by Arden Dertat | Towards  Data Science">
            <a:extLst>
              <a:ext uri="{FF2B5EF4-FFF2-40B4-BE49-F238E27FC236}">
                <a16:creationId xmlns:a16="http://schemas.microsoft.com/office/drawing/2014/main" id="{05491B1D-31DA-1B62-C961-5CB7B4811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711" y="3238677"/>
            <a:ext cx="1905541" cy="1325563"/>
          </a:xfrm>
          <a:prstGeom prst="rect">
            <a:avLst/>
          </a:prstGeom>
          <a:noFill/>
          <a:extLst>
            <a:ext uri="{909E8E84-426E-40DD-AFC4-6F175D3DCCD1}">
              <a14:hiddenFill xmlns:a14="http://schemas.microsoft.com/office/drawing/2010/main">
                <a:solidFill>
                  <a:srgbClr val="FFFFFF"/>
                </a:solidFill>
              </a14:hiddenFill>
            </a:ext>
          </a:extLst>
        </p:spPr>
      </p:pic>
      <p:sp>
        <p:nvSpPr>
          <p:cNvPr id="62" name="מלבן 33">
            <a:extLst>
              <a:ext uri="{FF2B5EF4-FFF2-40B4-BE49-F238E27FC236}">
                <a16:creationId xmlns:a16="http://schemas.microsoft.com/office/drawing/2014/main" id="{F3ACE5E2-17C0-7AE5-5462-752254D37830}"/>
              </a:ext>
            </a:extLst>
          </p:cNvPr>
          <p:cNvSpPr/>
          <p:nvPr/>
        </p:nvSpPr>
        <p:spPr>
          <a:xfrm>
            <a:off x="8958078" y="2082185"/>
            <a:ext cx="2158743" cy="2949272"/>
          </a:xfrm>
          <a:prstGeom prst="rect">
            <a:avLst/>
          </a:prstGeom>
          <a:ln/>
        </p:spPr>
        <p:style>
          <a:lnRef idx="2">
            <a:schemeClr val="dk1"/>
          </a:lnRef>
          <a:fillRef idx="1">
            <a:schemeClr val="lt1"/>
          </a:fillRef>
          <a:effectRef idx="0">
            <a:schemeClr val="dk1"/>
          </a:effectRef>
          <a:fontRef idx="minor">
            <a:schemeClr val="dk1"/>
          </a:fontRef>
        </p:style>
        <p:txBody>
          <a:bodyPr/>
          <a:lstStyle/>
          <a:p>
            <a:pPr algn="ctr">
              <a:spcBef>
                <a:spcPts val="1200"/>
              </a:spcBef>
              <a:spcAft>
                <a:spcPts val="1200"/>
              </a:spcAft>
            </a:pPr>
            <a:r>
              <a:rPr lang="en-US" sz="2000" b="1" dirty="0"/>
              <a:t>LOF</a:t>
            </a:r>
            <a:br>
              <a:rPr lang="en-US" sz="2000" b="1" dirty="0"/>
            </a:br>
            <a:r>
              <a:rPr lang="en-US" sz="2000" b="1" kern="1200" dirty="0"/>
              <a:t>Identify Anomalous Write</a:t>
            </a:r>
            <a:r>
              <a:rPr lang="en-US" sz="2000" b="1" dirty="0"/>
              <a:t> Behavior (Per </a:t>
            </a:r>
            <a:r>
              <a:rPr lang="el-GR" sz="2000" b="1" dirty="0"/>
              <a:t>λ</a:t>
            </a:r>
            <a:r>
              <a:rPr lang="en-US" sz="2000" b="1" dirty="0"/>
              <a:t>)</a:t>
            </a:r>
            <a:endParaRPr lang="en-US" sz="2000" b="1" kern="1200" dirty="0"/>
          </a:p>
          <a:p>
            <a:pPr algn="ctr">
              <a:spcBef>
                <a:spcPts val="1200"/>
              </a:spcBef>
              <a:spcAft>
                <a:spcPts val="1200"/>
              </a:spcAft>
            </a:pPr>
            <a:endParaRPr lang="en-US" sz="2000" dirty="0"/>
          </a:p>
        </p:txBody>
      </p:sp>
      <p:sp>
        <p:nvSpPr>
          <p:cNvPr id="80" name="Rectangle 79">
            <a:extLst>
              <a:ext uri="{FF2B5EF4-FFF2-40B4-BE49-F238E27FC236}">
                <a16:creationId xmlns:a16="http://schemas.microsoft.com/office/drawing/2014/main" id="{F2CC2236-478E-1AF2-B46C-158D64604420}"/>
              </a:ext>
            </a:extLst>
          </p:cNvPr>
          <p:cNvSpPr/>
          <p:nvPr/>
        </p:nvSpPr>
        <p:spPr>
          <a:xfrm>
            <a:off x="3839756" y="3031876"/>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1</a:t>
            </a:r>
            <a:endParaRPr lang="he-IL" sz="1100" dirty="0"/>
          </a:p>
        </p:txBody>
      </p:sp>
      <p:sp>
        <p:nvSpPr>
          <p:cNvPr id="82" name="Rectangle 81">
            <a:extLst>
              <a:ext uri="{FF2B5EF4-FFF2-40B4-BE49-F238E27FC236}">
                <a16:creationId xmlns:a16="http://schemas.microsoft.com/office/drawing/2014/main" id="{609AD41B-0706-6457-5E3D-D64E56446B63}"/>
              </a:ext>
            </a:extLst>
          </p:cNvPr>
          <p:cNvSpPr/>
          <p:nvPr/>
        </p:nvSpPr>
        <p:spPr>
          <a:xfrm>
            <a:off x="3839754" y="3456457"/>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M</a:t>
            </a:r>
            <a:endParaRPr lang="he-IL" sz="1100" dirty="0"/>
          </a:p>
        </p:txBody>
      </p:sp>
      <p:sp>
        <p:nvSpPr>
          <p:cNvPr id="87" name="TextBox 86">
            <a:extLst>
              <a:ext uri="{FF2B5EF4-FFF2-40B4-BE49-F238E27FC236}">
                <a16:creationId xmlns:a16="http://schemas.microsoft.com/office/drawing/2014/main" id="{2C42F986-4E66-CAC5-BDB0-33526A33A4D3}"/>
              </a:ext>
            </a:extLst>
          </p:cNvPr>
          <p:cNvSpPr txBox="1"/>
          <p:nvPr/>
        </p:nvSpPr>
        <p:spPr>
          <a:xfrm rot="5400000">
            <a:off x="3944670" y="3593335"/>
            <a:ext cx="503664" cy="646331"/>
          </a:xfrm>
          <a:prstGeom prst="rect">
            <a:avLst/>
          </a:prstGeom>
          <a:noFill/>
        </p:spPr>
        <p:txBody>
          <a:bodyPr wrap="none" rtlCol="1">
            <a:spAutoFit/>
          </a:bodyPr>
          <a:lstStyle/>
          <a:p>
            <a:r>
              <a:rPr lang="en-US" sz="3600" dirty="0"/>
              <a:t>…</a:t>
            </a:r>
            <a:endParaRPr lang="he-IL" dirty="0"/>
          </a:p>
        </p:txBody>
      </p:sp>
      <p:sp>
        <p:nvSpPr>
          <p:cNvPr id="94" name="Rectangle 93">
            <a:extLst>
              <a:ext uri="{FF2B5EF4-FFF2-40B4-BE49-F238E27FC236}">
                <a16:creationId xmlns:a16="http://schemas.microsoft.com/office/drawing/2014/main" id="{206BBBBB-EEED-3787-CA7D-25971131686C}"/>
              </a:ext>
            </a:extLst>
          </p:cNvPr>
          <p:cNvSpPr/>
          <p:nvPr/>
        </p:nvSpPr>
        <p:spPr>
          <a:xfrm>
            <a:off x="3412943" y="3028018"/>
            <a:ext cx="428400" cy="223074"/>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a:t>TW</a:t>
            </a:r>
            <a:r>
              <a:rPr lang="en-US" sz="1000" baseline="-25000" dirty="0"/>
              <a:t>1</a:t>
            </a:r>
            <a:endParaRPr lang="he-IL" sz="1000" dirty="0"/>
          </a:p>
        </p:txBody>
      </p:sp>
      <p:sp>
        <p:nvSpPr>
          <p:cNvPr id="99" name="TextBox 98">
            <a:extLst>
              <a:ext uri="{FF2B5EF4-FFF2-40B4-BE49-F238E27FC236}">
                <a16:creationId xmlns:a16="http://schemas.microsoft.com/office/drawing/2014/main" id="{78846514-6FB8-2A3B-174F-016EBB92CD65}"/>
              </a:ext>
            </a:extLst>
          </p:cNvPr>
          <p:cNvSpPr txBox="1"/>
          <p:nvPr/>
        </p:nvSpPr>
        <p:spPr>
          <a:xfrm flipH="1">
            <a:off x="3244361" y="2815225"/>
            <a:ext cx="1206033" cy="215444"/>
          </a:xfrm>
          <a:prstGeom prst="rect">
            <a:avLst/>
          </a:prstGeom>
          <a:noFill/>
        </p:spPr>
        <p:txBody>
          <a:bodyPr wrap="square" rtlCol="1">
            <a:spAutoFit/>
          </a:bodyPr>
          <a:lstStyle/>
          <a:p>
            <a:r>
              <a:rPr lang="en-US" sz="800" b="1" dirty="0"/>
              <a:t>Time Window,</a:t>
            </a:r>
            <a:r>
              <a:rPr lang="el-GR" sz="800" b="1" dirty="0"/>
              <a:t> λ </a:t>
            </a:r>
            <a:r>
              <a:rPr lang="en-US" sz="800" b="1" dirty="0" err="1"/>
              <a:t>Func</a:t>
            </a:r>
            <a:r>
              <a:rPr lang="en-US" sz="800" b="1" dirty="0"/>
              <a:t>.</a:t>
            </a:r>
            <a:endParaRPr lang="he-IL" sz="800" b="1" dirty="0"/>
          </a:p>
        </p:txBody>
      </p:sp>
      <p:sp>
        <p:nvSpPr>
          <p:cNvPr id="100" name="TextBox 99">
            <a:extLst>
              <a:ext uri="{FF2B5EF4-FFF2-40B4-BE49-F238E27FC236}">
                <a16:creationId xmlns:a16="http://schemas.microsoft.com/office/drawing/2014/main" id="{18BBBF80-8EDE-7BEB-CADC-AD3C65E21569}"/>
              </a:ext>
            </a:extLst>
          </p:cNvPr>
          <p:cNvSpPr txBox="1"/>
          <p:nvPr/>
        </p:nvSpPr>
        <p:spPr>
          <a:xfrm flipH="1">
            <a:off x="4377860" y="2816748"/>
            <a:ext cx="1656436" cy="215444"/>
          </a:xfrm>
          <a:prstGeom prst="rect">
            <a:avLst/>
          </a:prstGeom>
          <a:noFill/>
        </p:spPr>
        <p:txBody>
          <a:bodyPr wrap="square" rtlCol="1">
            <a:spAutoFit/>
          </a:bodyPr>
          <a:lstStyle/>
          <a:p>
            <a:r>
              <a:rPr lang="en-US" sz="800" b="1" dirty="0"/>
              <a:t>Features</a:t>
            </a:r>
            <a:endParaRPr lang="he-IL" sz="800" b="1" dirty="0"/>
          </a:p>
        </p:txBody>
      </p:sp>
      <p:sp>
        <p:nvSpPr>
          <p:cNvPr id="107" name="Rectangle 106">
            <a:extLst>
              <a:ext uri="{FF2B5EF4-FFF2-40B4-BE49-F238E27FC236}">
                <a16:creationId xmlns:a16="http://schemas.microsoft.com/office/drawing/2014/main" id="{4CF35025-FF07-E540-C775-D7D22FD07A09}"/>
              </a:ext>
            </a:extLst>
          </p:cNvPr>
          <p:cNvSpPr/>
          <p:nvPr/>
        </p:nvSpPr>
        <p:spPr>
          <a:xfrm>
            <a:off x="4477728" y="3031876"/>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113" name="Rectangle 112">
            <a:extLst>
              <a:ext uri="{FF2B5EF4-FFF2-40B4-BE49-F238E27FC236}">
                <a16:creationId xmlns:a16="http://schemas.microsoft.com/office/drawing/2014/main" id="{923915CE-8615-6504-3061-AFD4883355F0}"/>
              </a:ext>
            </a:extLst>
          </p:cNvPr>
          <p:cNvSpPr/>
          <p:nvPr/>
        </p:nvSpPr>
        <p:spPr>
          <a:xfrm>
            <a:off x="5187545" y="3031876"/>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118" name="Rectangle 117">
            <a:extLst>
              <a:ext uri="{FF2B5EF4-FFF2-40B4-BE49-F238E27FC236}">
                <a16:creationId xmlns:a16="http://schemas.microsoft.com/office/drawing/2014/main" id="{F431802E-D02F-4C06-BDAC-6E702C4A732F}"/>
              </a:ext>
            </a:extLst>
          </p:cNvPr>
          <p:cNvSpPr/>
          <p:nvPr/>
        </p:nvSpPr>
        <p:spPr>
          <a:xfrm>
            <a:off x="4477728" y="3247380"/>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121" name="Rectangle 120">
            <a:extLst>
              <a:ext uri="{FF2B5EF4-FFF2-40B4-BE49-F238E27FC236}">
                <a16:creationId xmlns:a16="http://schemas.microsoft.com/office/drawing/2014/main" id="{D91ED567-AC3C-1FC9-59AB-952D996EC7F4}"/>
              </a:ext>
            </a:extLst>
          </p:cNvPr>
          <p:cNvSpPr/>
          <p:nvPr/>
        </p:nvSpPr>
        <p:spPr>
          <a:xfrm>
            <a:off x="5187545" y="3247380"/>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122" name="Rectangle 121">
            <a:extLst>
              <a:ext uri="{FF2B5EF4-FFF2-40B4-BE49-F238E27FC236}">
                <a16:creationId xmlns:a16="http://schemas.microsoft.com/office/drawing/2014/main" id="{15576D87-4C6B-9EE8-4372-688BCB8CFC1B}"/>
              </a:ext>
            </a:extLst>
          </p:cNvPr>
          <p:cNvSpPr/>
          <p:nvPr/>
        </p:nvSpPr>
        <p:spPr>
          <a:xfrm>
            <a:off x="4477728" y="3446932"/>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125" name="Rectangle 124">
            <a:extLst>
              <a:ext uri="{FF2B5EF4-FFF2-40B4-BE49-F238E27FC236}">
                <a16:creationId xmlns:a16="http://schemas.microsoft.com/office/drawing/2014/main" id="{ADAA9C65-9CB4-DAD8-A0CD-80681638D688}"/>
              </a:ext>
            </a:extLst>
          </p:cNvPr>
          <p:cNvSpPr/>
          <p:nvPr/>
        </p:nvSpPr>
        <p:spPr>
          <a:xfrm>
            <a:off x="5187545" y="3446932"/>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133" name="Rectangle 132">
            <a:extLst>
              <a:ext uri="{FF2B5EF4-FFF2-40B4-BE49-F238E27FC236}">
                <a16:creationId xmlns:a16="http://schemas.microsoft.com/office/drawing/2014/main" id="{70834FB6-E985-4334-385A-0957DED6CC1E}"/>
              </a:ext>
            </a:extLst>
          </p:cNvPr>
          <p:cNvSpPr/>
          <p:nvPr/>
        </p:nvSpPr>
        <p:spPr>
          <a:xfrm>
            <a:off x="5187545" y="4147938"/>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137" name="Rectangle 136">
            <a:extLst>
              <a:ext uri="{FF2B5EF4-FFF2-40B4-BE49-F238E27FC236}">
                <a16:creationId xmlns:a16="http://schemas.microsoft.com/office/drawing/2014/main" id="{3E4676A4-4BC8-E1B7-5766-084FBE00F096}"/>
              </a:ext>
            </a:extLst>
          </p:cNvPr>
          <p:cNvSpPr/>
          <p:nvPr/>
        </p:nvSpPr>
        <p:spPr>
          <a:xfrm>
            <a:off x="5187545" y="4362171"/>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141" name="Rectangle 140">
            <a:extLst>
              <a:ext uri="{FF2B5EF4-FFF2-40B4-BE49-F238E27FC236}">
                <a16:creationId xmlns:a16="http://schemas.microsoft.com/office/drawing/2014/main" id="{11BAA09E-A930-6ED7-58D5-8018DCA2A7E9}"/>
              </a:ext>
            </a:extLst>
          </p:cNvPr>
          <p:cNvSpPr/>
          <p:nvPr/>
        </p:nvSpPr>
        <p:spPr>
          <a:xfrm>
            <a:off x="5187545" y="4577944"/>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N</a:t>
            </a:r>
            <a:endParaRPr lang="he-IL" sz="1100" b="1" dirty="0"/>
          </a:p>
        </p:txBody>
      </p:sp>
      <p:sp>
        <p:nvSpPr>
          <p:cNvPr id="8" name="TextBox 7">
            <a:extLst>
              <a:ext uri="{FF2B5EF4-FFF2-40B4-BE49-F238E27FC236}">
                <a16:creationId xmlns:a16="http://schemas.microsoft.com/office/drawing/2014/main" id="{D746E00D-D110-02F7-6D20-3461DFEEE78E}"/>
              </a:ext>
            </a:extLst>
          </p:cNvPr>
          <p:cNvSpPr txBox="1"/>
          <p:nvPr/>
        </p:nvSpPr>
        <p:spPr>
          <a:xfrm>
            <a:off x="4784549" y="2915512"/>
            <a:ext cx="503664" cy="646331"/>
          </a:xfrm>
          <a:prstGeom prst="rect">
            <a:avLst/>
          </a:prstGeom>
          <a:noFill/>
        </p:spPr>
        <p:txBody>
          <a:bodyPr wrap="none" rtlCol="1">
            <a:spAutoFit/>
          </a:bodyPr>
          <a:lstStyle/>
          <a:p>
            <a:r>
              <a:rPr lang="en-US" sz="3600" dirty="0"/>
              <a:t>…</a:t>
            </a:r>
            <a:endParaRPr lang="he-IL" dirty="0"/>
          </a:p>
        </p:txBody>
      </p:sp>
      <p:sp>
        <p:nvSpPr>
          <p:cNvPr id="9" name="TextBox 8">
            <a:extLst>
              <a:ext uri="{FF2B5EF4-FFF2-40B4-BE49-F238E27FC236}">
                <a16:creationId xmlns:a16="http://schemas.microsoft.com/office/drawing/2014/main" id="{2358BABE-0159-3DDD-1E36-06B3E03279B1}"/>
              </a:ext>
            </a:extLst>
          </p:cNvPr>
          <p:cNvSpPr txBox="1"/>
          <p:nvPr/>
        </p:nvSpPr>
        <p:spPr>
          <a:xfrm>
            <a:off x="4784549" y="4012733"/>
            <a:ext cx="503664" cy="646331"/>
          </a:xfrm>
          <a:prstGeom prst="rect">
            <a:avLst/>
          </a:prstGeom>
          <a:noFill/>
        </p:spPr>
        <p:txBody>
          <a:bodyPr wrap="none" rtlCol="1">
            <a:spAutoFit/>
          </a:bodyPr>
          <a:lstStyle/>
          <a:p>
            <a:r>
              <a:rPr lang="en-US" sz="3600" dirty="0"/>
              <a:t>…</a:t>
            </a:r>
            <a:endParaRPr lang="he-IL" dirty="0"/>
          </a:p>
        </p:txBody>
      </p:sp>
      <p:sp>
        <p:nvSpPr>
          <p:cNvPr id="10" name="Rectangle 9">
            <a:extLst>
              <a:ext uri="{FF2B5EF4-FFF2-40B4-BE49-F238E27FC236}">
                <a16:creationId xmlns:a16="http://schemas.microsoft.com/office/drawing/2014/main" id="{3C14D3E7-0ABF-95E5-C7BE-962B82FC74AE}"/>
              </a:ext>
            </a:extLst>
          </p:cNvPr>
          <p:cNvSpPr/>
          <p:nvPr/>
        </p:nvSpPr>
        <p:spPr>
          <a:xfrm>
            <a:off x="3408840" y="3243522"/>
            <a:ext cx="428400" cy="223074"/>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a:t>TW</a:t>
            </a:r>
            <a:r>
              <a:rPr lang="en-US" sz="1000" baseline="-25000" dirty="0"/>
              <a:t>1</a:t>
            </a:r>
            <a:endParaRPr lang="he-IL" sz="1000" dirty="0"/>
          </a:p>
        </p:txBody>
      </p:sp>
      <p:sp>
        <p:nvSpPr>
          <p:cNvPr id="11" name="Rectangle 10">
            <a:extLst>
              <a:ext uri="{FF2B5EF4-FFF2-40B4-BE49-F238E27FC236}">
                <a16:creationId xmlns:a16="http://schemas.microsoft.com/office/drawing/2014/main" id="{199CB4C3-E435-689A-C1AB-56FA9AB4966D}"/>
              </a:ext>
            </a:extLst>
          </p:cNvPr>
          <p:cNvSpPr/>
          <p:nvPr/>
        </p:nvSpPr>
        <p:spPr>
          <a:xfrm>
            <a:off x="3408840" y="3460077"/>
            <a:ext cx="428400" cy="208119"/>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a:t>TW</a:t>
            </a:r>
            <a:r>
              <a:rPr lang="en-US" sz="1000" baseline="-25000" dirty="0"/>
              <a:t>1</a:t>
            </a:r>
            <a:endParaRPr lang="he-IL" sz="1000" dirty="0"/>
          </a:p>
        </p:txBody>
      </p:sp>
      <p:sp>
        <p:nvSpPr>
          <p:cNvPr id="51" name="Rectangle 50">
            <a:extLst>
              <a:ext uri="{FF2B5EF4-FFF2-40B4-BE49-F238E27FC236}">
                <a16:creationId xmlns:a16="http://schemas.microsoft.com/office/drawing/2014/main" id="{D7241107-DEC7-F226-63B8-CBD44F3C9E58}"/>
              </a:ext>
            </a:extLst>
          </p:cNvPr>
          <p:cNvSpPr/>
          <p:nvPr/>
        </p:nvSpPr>
        <p:spPr>
          <a:xfrm>
            <a:off x="4485737" y="4158473"/>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52" name="Rectangle 51">
            <a:extLst>
              <a:ext uri="{FF2B5EF4-FFF2-40B4-BE49-F238E27FC236}">
                <a16:creationId xmlns:a16="http://schemas.microsoft.com/office/drawing/2014/main" id="{143CB793-2877-5C6F-1B64-6CBD2DC6B8FA}"/>
              </a:ext>
            </a:extLst>
          </p:cNvPr>
          <p:cNvSpPr/>
          <p:nvPr/>
        </p:nvSpPr>
        <p:spPr>
          <a:xfrm>
            <a:off x="4485737" y="4373977"/>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53" name="Rectangle 52">
            <a:extLst>
              <a:ext uri="{FF2B5EF4-FFF2-40B4-BE49-F238E27FC236}">
                <a16:creationId xmlns:a16="http://schemas.microsoft.com/office/drawing/2014/main" id="{85AF7C87-B6BA-246D-2794-44E4EB617901}"/>
              </a:ext>
            </a:extLst>
          </p:cNvPr>
          <p:cNvSpPr/>
          <p:nvPr/>
        </p:nvSpPr>
        <p:spPr>
          <a:xfrm>
            <a:off x="4485737" y="4592579"/>
            <a:ext cx="382600"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100" b="1" dirty="0"/>
              <a:t>F</a:t>
            </a:r>
            <a:r>
              <a:rPr lang="en-US" sz="1100" b="1" baseline="-25000" dirty="0"/>
              <a:t>1</a:t>
            </a:r>
            <a:endParaRPr lang="he-IL" sz="1100" b="1" dirty="0"/>
          </a:p>
        </p:txBody>
      </p:sp>
      <p:sp>
        <p:nvSpPr>
          <p:cNvPr id="56" name="חץ: למטה 74">
            <a:extLst>
              <a:ext uri="{FF2B5EF4-FFF2-40B4-BE49-F238E27FC236}">
                <a16:creationId xmlns:a16="http://schemas.microsoft.com/office/drawing/2014/main" id="{72BA97BF-5BDC-3601-24AC-5144EE1532AB}"/>
              </a:ext>
            </a:extLst>
          </p:cNvPr>
          <p:cNvSpPr/>
          <p:nvPr/>
        </p:nvSpPr>
        <p:spPr>
          <a:xfrm rot="16200000">
            <a:off x="5567311" y="3463567"/>
            <a:ext cx="774209" cy="35434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1">
                  <a:lumMod val="50000"/>
                </a:schemeClr>
              </a:solidFill>
            </a:endParaRPr>
          </a:p>
        </p:txBody>
      </p:sp>
      <p:sp>
        <p:nvSpPr>
          <p:cNvPr id="57" name="חץ: למטה 74">
            <a:extLst>
              <a:ext uri="{FF2B5EF4-FFF2-40B4-BE49-F238E27FC236}">
                <a16:creationId xmlns:a16="http://schemas.microsoft.com/office/drawing/2014/main" id="{9F93D011-E63F-E45B-521D-0F092D6F6E7F}"/>
              </a:ext>
            </a:extLst>
          </p:cNvPr>
          <p:cNvSpPr/>
          <p:nvPr/>
        </p:nvSpPr>
        <p:spPr>
          <a:xfrm rot="16200000">
            <a:off x="8228140" y="3477008"/>
            <a:ext cx="774209" cy="35434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1">
                  <a:lumMod val="50000"/>
                </a:schemeClr>
              </a:solidFill>
            </a:endParaRPr>
          </a:p>
        </p:txBody>
      </p:sp>
      <p:sp>
        <p:nvSpPr>
          <p:cNvPr id="59" name="TextBox 58">
            <a:extLst>
              <a:ext uri="{FF2B5EF4-FFF2-40B4-BE49-F238E27FC236}">
                <a16:creationId xmlns:a16="http://schemas.microsoft.com/office/drawing/2014/main" id="{7BB4DA31-CF79-D46D-C519-2A850D9CF727}"/>
              </a:ext>
            </a:extLst>
          </p:cNvPr>
          <p:cNvSpPr txBox="1"/>
          <p:nvPr/>
        </p:nvSpPr>
        <p:spPr>
          <a:xfrm>
            <a:off x="8987025" y="4985471"/>
            <a:ext cx="1976250" cy="1200329"/>
          </a:xfrm>
          <a:prstGeom prst="rect">
            <a:avLst/>
          </a:prstGeom>
          <a:noFill/>
        </p:spPr>
        <p:txBody>
          <a:bodyPr wrap="square" rtlCol="1">
            <a:spAutoFit/>
          </a:bodyPr>
          <a:lstStyle/>
          <a:p>
            <a:pPr algn="ctr"/>
            <a:r>
              <a:rPr lang="en-US" dirty="0"/>
              <a:t>Contextualized embeddings </a:t>
            </a:r>
            <a:br>
              <a:rPr lang="en-US" dirty="0"/>
            </a:br>
            <a:r>
              <a:rPr lang="en-US" dirty="0"/>
              <a:t>of </a:t>
            </a:r>
            <a:r>
              <a:rPr lang="el-GR" sz="1800" b="1" dirty="0"/>
              <a:t>λ </a:t>
            </a:r>
            <a:r>
              <a:rPr lang="en-US" sz="1800" dirty="0"/>
              <a:t>Write</a:t>
            </a:r>
            <a:r>
              <a:rPr lang="en-US" sz="1800" b="1" dirty="0"/>
              <a:t> </a:t>
            </a:r>
            <a:r>
              <a:rPr lang="en-US" dirty="0"/>
              <a:t>Behaviors</a:t>
            </a:r>
            <a:endParaRPr lang="he-IL" dirty="0"/>
          </a:p>
        </p:txBody>
      </p:sp>
      <p:sp>
        <p:nvSpPr>
          <p:cNvPr id="66" name="TextBox 65">
            <a:extLst>
              <a:ext uri="{FF2B5EF4-FFF2-40B4-BE49-F238E27FC236}">
                <a16:creationId xmlns:a16="http://schemas.microsoft.com/office/drawing/2014/main" id="{5C2DBF64-9AD9-21DF-2B69-390518ED5B7E}"/>
              </a:ext>
            </a:extLst>
          </p:cNvPr>
          <p:cNvSpPr txBox="1"/>
          <p:nvPr/>
        </p:nvSpPr>
        <p:spPr>
          <a:xfrm>
            <a:off x="10399147" y="3800444"/>
            <a:ext cx="1404446" cy="369332"/>
          </a:xfrm>
          <a:prstGeom prst="rect">
            <a:avLst/>
          </a:prstGeom>
          <a:noFill/>
        </p:spPr>
        <p:txBody>
          <a:bodyPr wrap="square" rtlCol="1">
            <a:spAutoFit/>
          </a:bodyPr>
          <a:lstStyle/>
          <a:p>
            <a:pPr algn="ctr"/>
            <a:r>
              <a:rPr lang="en-US" dirty="0"/>
              <a:t>Anomalous</a:t>
            </a:r>
            <a:endParaRPr lang="he-IL" dirty="0"/>
          </a:p>
        </p:txBody>
      </p:sp>
      <p:cxnSp>
        <p:nvCxnSpPr>
          <p:cNvPr id="68" name="Connector: Curved 67">
            <a:extLst>
              <a:ext uri="{FF2B5EF4-FFF2-40B4-BE49-F238E27FC236}">
                <a16:creationId xmlns:a16="http://schemas.microsoft.com/office/drawing/2014/main" id="{939C2D99-9AD2-A796-8AA5-1B8AB558D42B}"/>
              </a:ext>
            </a:extLst>
          </p:cNvPr>
          <p:cNvCxnSpPr>
            <a:cxnSpLocks/>
            <a:stCxn id="59" idx="1"/>
          </p:cNvCxnSpPr>
          <p:nvPr/>
        </p:nvCxnSpPr>
        <p:spPr>
          <a:xfrm rot="10800000" flipH="1">
            <a:off x="8987024" y="4509710"/>
            <a:ext cx="471719" cy="1075927"/>
          </a:xfrm>
          <a:prstGeom prst="curvedConnector4">
            <a:avLst>
              <a:gd name="adj1" fmla="val -48461"/>
              <a:gd name="adj2" fmla="val 778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83C77E0D-165D-7F0B-0EBB-02B88EBEC0BB}"/>
              </a:ext>
            </a:extLst>
          </p:cNvPr>
          <p:cNvCxnSpPr>
            <a:cxnSpLocks/>
            <a:stCxn id="59" idx="1"/>
          </p:cNvCxnSpPr>
          <p:nvPr/>
        </p:nvCxnSpPr>
        <p:spPr>
          <a:xfrm rot="10800000" flipH="1">
            <a:off x="8987024" y="4859306"/>
            <a:ext cx="915959" cy="726330"/>
          </a:xfrm>
          <a:prstGeom prst="curvedConnector3">
            <a:avLst>
              <a:gd name="adj1" fmla="val -24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BA4D960B-BB0D-7001-CE42-44285C18C5CD}"/>
              </a:ext>
            </a:extLst>
          </p:cNvPr>
          <p:cNvCxnSpPr>
            <a:stCxn id="66" idx="2"/>
            <a:endCxn id="65" idx="3"/>
          </p:cNvCxnSpPr>
          <p:nvPr/>
        </p:nvCxnSpPr>
        <p:spPr>
          <a:xfrm rot="5400000">
            <a:off x="10675538" y="3972088"/>
            <a:ext cx="228145" cy="6235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E50370C-766F-C0EF-35D8-4C309D7A4C9D}"/>
              </a:ext>
            </a:extLst>
          </p:cNvPr>
          <p:cNvSpPr txBox="1"/>
          <p:nvPr/>
        </p:nvSpPr>
        <p:spPr>
          <a:xfrm>
            <a:off x="583049" y="5655974"/>
            <a:ext cx="6096000" cy="646331"/>
          </a:xfrm>
          <a:prstGeom prst="rect">
            <a:avLst/>
          </a:prstGeom>
          <a:noFill/>
        </p:spPr>
        <p:txBody>
          <a:bodyPr wrap="square">
            <a:spAutoFit/>
          </a:bodyPr>
          <a:lstStyle/>
          <a:p>
            <a:r>
              <a:rPr lang="en-US" dirty="0"/>
              <a:t>Using unsupervised anomaly detection (Clustering, LOF) to identify anomalous write behaviors of a </a:t>
            </a:r>
            <a:r>
              <a:rPr lang="el-GR" dirty="0"/>
              <a:t>λ</a:t>
            </a:r>
            <a:r>
              <a:rPr lang="en-US" dirty="0"/>
              <a:t> function </a:t>
            </a:r>
          </a:p>
        </p:txBody>
      </p:sp>
      <p:grpSp>
        <p:nvGrpSpPr>
          <p:cNvPr id="17" name="Group 16">
            <a:extLst>
              <a:ext uri="{FF2B5EF4-FFF2-40B4-BE49-F238E27FC236}">
                <a16:creationId xmlns:a16="http://schemas.microsoft.com/office/drawing/2014/main" id="{71FD1A86-2F4F-2190-5EC9-165A07EC876C}"/>
              </a:ext>
            </a:extLst>
          </p:cNvPr>
          <p:cNvGrpSpPr/>
          <p:nvPr/>
        </p:nvGrpSpPr>
        <p:grpSpPr>
          <a:xfrm>
            <a:off x="9229588" y="3890550"/>
            <a:ext cx="1248261" cy="1114714"/>
            <a:chOff x="9229588" y="3890550"/>
            <a:chExt cx="1248261" cy="1114714"/>
          </a:xfrm>
        </p:grpSpPr>
        <p:pic>
          <p:nvPicPr>
            <p:cNvPr id="65" name="Picture 64">
              <a:extLst>
                <a:ext uri="{FF2B5EF4-FFF2-40B4-BE49-F238E27FC236}">
                  <a16:creationId xmlns:a16="http://schemas.microsoft.com/office/drawing/2014/main" id="{FB529947-C4A7-63B4-AA51-C781C8D556F2}"/>
                </a:ext>
              </a:extLst>
            </p:cNvPr>
            <p:cNvPicPr>
              <a:picLocks noChangeAspect="1"/>
            </p:cNvPicPr>
            <p:nvPr/>
          </p:nvPicPr>
          <p:blipFill>
            <a:blip r:embed="rId6"/>
            <a:stretch>
              <a:fillRect/>
            </a:stretch>
          </p:blipFill>
          <p:spPr>
            <a:xfrm>
              <a:off x="9251932" y="3890550"/>
              <a:ext cx="1225917" cy="1014742"/>
            </a:xfrm>
            <a:prstGeom prst="rect">
              <a:avLst/>
            </a:prstGeom>
          </p:spPr>
        </p:pic>
        <p:sp>
          <p:nvSpPr>
            <p:cNvPr id="120" name="Oval 119">
              <a:extLst>
                <a:ext uri="{FF2B5EF4-FFF2-40B4-BE49-F238E27FC236}">
                  <a16:creationId xmlns:a16="http://schemas.microsoft.com/office/drawing/2014/main" id="{AF1FB5AD-A70C-00FE-DBBC-33C856E2A084}"/>
                </a:ext>
              </a:extLst>
            </p:cNvPr>
            <p:cNvSpPr/>
            <p:nvPr/>
          </p:nvSpPr>
          <p:spPr>
            <a:xfrm>
              <a:off x="9229588" y="3915587"/>
              <a:ext cx="673395" cy="63135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Oval 122">
              <a:extLst>
                <a:ext uri="{FF2B5EF4-FFF2-40B4-BE49-F238E27FC236}">
                  <a16:creationId xmlns:a16="http://schemas.microsoft.com/office/drawing/2014/main" id="{8D90B777-2549-02EB-FE24-CAA9A1E4569B}"/>
                </a:ext>
              </a:extLst>
            </p:cNvPr>
            <p:cNvSpPr/>
            <p:nvPr/>
          </p:nvSpPr>
          <p:spPr>
            <a:xfrm>
              <a:off x="9798421" y="4373914"/>
              <a:ext cx="673395" cy="63135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1" name="Rectangle 80">
            <a:extLst>
              <a:ext uri="{FF2B5EF4-FFF2-40B4-BE49-F238E27FC236}">
                <a16:creationId xmlns:a16="http://schemas.microsoft.com/office/drawing/2014/main" id="{B6D6051D-3BB2-E5A5-B964-8C9E52239283}"/>
              </a:ext>
            </a:extLst>
          </p:cNvPr>
          <p:cNvSpPr/>
          <p:nvPr/>
        </p:nvSpPr>
        <p:spPr>
          <a:xfrm>
            <a:off x="3839755" y="3247380"/>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2</a:t>
            </a:r>
            <a:endParaRPr lang="he-IL" sz="1100" dirty="0"/>
          </a:p>
        </p:txBody>
      </p:sp>
      <p:sp>
        <p:nvSpPr>
          <p:cNvPr id="3" name="Rectangle 2">
            <a:extLst>
              <a:ext uri="{FF2B5EF4-FFF2-40B4-BE49-F238E27FC236}">
                <a16:creationId xmlns:a16="http://schemas.microsoft.com/office/drawing/2014/main" id="{7D804158-9A64-B47A-833F-D9739B7C8B45}"/>
              </a:ext>
            </a:extLst>
          </p:cNvPr>
          <p:cNvSpPr/>
          <p:nvPr/>
        </p:nvSpPr>
        <p:spPr>
          <a:xfrm>
            <a:off x="3839756" y="4164788"/>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1</a:t>
            </a:r>
            <a:endParaRPr lang="he-IL" sz="1100" dirty="0"/>
          </a:p>
        </p:txBody>
      </p:sp>
      <p:sp>
        <p:nvSpPr>
          <p:cNvPr id="7" name="Rectangle 6">
            <a:extLst>
              <a:ext uri="{FF2B5EF4-FFF2-40B4-BE49-F238E27FC236}">
                <a16:creationId xmlns:a16="http://schemas.microsoft.com/office/drawing/2014/main" id="{E5371AF3-1B6E-148C-83E5-4FAD59E00F8E}"/>
              </a:ext>
            </a:extLst>
          </p:cNvPr>
          <p:cNvSpPr/>
          <p:nvPr/>
        </p:nvSpPr>
        <p:spPr>
          <a:xfrm>
            <a:off x="3839754" y="4589369"/>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M</a:t>
            </a:r>
            <a:endParaRPr lang="he-IL" sz="1100" dirty="0"/>
          </a:p>
        </p:txBody>
      </p:sp>
      <p:sp>
        <p:nvSpPr>
          <p:cNvPr id="12" name="Rectangle 11">
            <a:extLst>
              <a:ext uri="{FF2B5EF4-FFF2-40B4-BE49-F238E27FC236}">
                <a16:creationId xmlns:a16="http://schemas.microsoft.com/office/drawing/2014/main" id="{9C34E46C-7A2F-BCF7-777C-265B33F844BF}"/>
              </a:ext>
            </a:extLst>
          </p:cNvPr>
          <p:cNvSpPr/>
          <p:nvPr/>
        </p:nvSpPr>
        <p:spPr>
          <a:xfrm>
            <a:off x="3412943" y="4160930"/>
            <a:ext cx="428400" cy="223074"/>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err="1"/>
              <a:t>TW</a:t>
            </a:r>
            <a:r>
              <a:rPr lang="en-US" sz="1000" baseline="-25000" dirty="0" err="1"/>
              <a:t>t</a:t>
            </a:r>
            <a:endParaRPr lang="he-IL" sz="1000" dirty="0"/>
          </a:p>
        </p:txBody>
      </p:sp>
      <p:sp>
        <p:nvSpPr>
          <p:cNvPr id="13" name="Rectangle 12">
            <a:extLst>
              <a:ext uri="{FF2B5EF4-FFF2-40B4-BE49-F238E27FC236}">
                <a16:creationId xmlns:a16="http://schemas.microsoft.com/office/drawing/2014/main" id="{B860F457-70AF-F46A-2652-09864F75C98D}"/>
              </a:ext>
            </a:extLst>
          </p:cNvPr>
          <p:cNvSpPr/>
          <p:nvPr/>
        </p:nvSpPr>
        <p:spPr>
          <a:xfrm>
            <a:off x="3408840" y="4376434"/>
            <a:ext cx="428400" cy="223074"/>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err="1"/>
              <a:t>TW</a:t>
            </a:r>
            <a:r>
              <a:rPr lang="en-US" sz="1000" baseline="-25000" dirty="0" err="1"/>
              <a:t>t</a:t>
            </a:r>
            <a:endParaRPr lang="he-IL" sz="1000" dirty="0"/>
          </a:p>
        </p:txBody>
      </p:sp>
      <p:sp>
        <p:nvSpPr>
          <p:cNvPr id="14" name="Rectangle 13">
            <a:extLst>
              <a:ext uri="{FF2B5EF4-FFF2-40B4-BE49-F238E27FC236}">
                <a16:creationId xmlns:a16="http://schemas.microsoft.com/office/drawing/2014/main" id="{0A8F31C9-C50F-1ACB-57FD-C5C179C59018}"/>
              </a:ext>
            </a:extLst>
          </p:cNvPr>
          <p:cNvSpPr/>
          <p:nvPr/>
        </p:nvSpPr>
        <p:spPr>
          <a:xfrm>
            <a:off x="3408840" y="4592989"/>
            <a:ext cx="428400" cy="208119"/>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n-US" sz="1000" dirty="0" err="1"/>
              <a:t>TW</a:t>
            </a:r>
            <a:r>
              <a:rPr lang="en-US" sz="1000" baseline="-25000" dirty="0" err="1"/>
              <a:t>t</a:t>
            </a:r>
            <a:endParaRPr lang="he-IL" sz="1000" dirty="0"/>
          </a:p>
        </p:txBody>
      </p:sp>
      <p:sp>
        <p:nvSpPr>
          <p:cNvPr id="15" name="Rectangle 14">
            <a:extLst>
              <a:ext uri="{FF2B5EF4-FFF2-40B4-BE49-F238E27FC236}">
                <a16:creationId xmlns:a16="http://schemas.microsoft.com/office/drawing/2014/main" id="{857B5F8F-DD34-C2F5-ECBD-5F642A911006}"/>
              </a:ext>
            </a:extLst>
          </p:cNvPr>
          <p:cNvSpPr/>
          <p:nvPr/>
        </p:nvSpPr>
        <p:spPr>
          <a:xfrm>
            <a:off x="3839755" y="4380292"/>
            <a:ext cx="587528" cy="215358"/>
          </a:xfrm>
          <a:prstGeom prst="rect">
            <a:avLst/>
          </a:prstGeom>
          <a:ln w="6350"/>
        </p:spPr>
        <p:style>
          <a:lnRef idx="2">
            <a:schemeClr val="dk1"/>
          </a:lnRef>
          <a:fillRef idx="1">
            <a:schemeClr val="lt1"/>
          </a:fillRef>
          <a:effectRef idx="0">
            <a:schemeClr val="dk1"/>
          </a:effectRef>
          <a:fontRef idx="minor">
            <a:schemeClr val="dk1"/>
          </a:fontRef>
        </p:style>
        <p:txBody>
          <a:bodyPr rtlCol="1" anchor="ctr"/>
          <a:lstStyle/>
          <a:p>
            <a:pPr algn="ctr"/>
            <a:r>
              <a:rPr lang="el-GR" sz="1100" b="1" dirty="0"/>
              <a:t>λ </a:t>
            </a:r>
            <a:r>
              <a:rPr lang="en-US" sz="1100" baseline="-25000" dirty="0"/>
              <a:t>2</a:t>
            </a:r>
            <a:endParaRPr lang="he-IL" sz="1100" dirty="0"/>
          </a:p>
        </p:txBody>
      </p:sp>
    </p:spTree>
    <p:extLst>
      <p:ext uri="{BB962C8B-B14F-4D97-AF65-F5344CB8AC3E}">
        <p14:creationId xmlns:p14="http://schemas.microsoft.com/office/powerpoint/2010/main" val="336374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F8A7-71B6-B78A-4C60-0931BE28992A}"/>
              </a:ext>
            </a:extLst>
          </p:cNvPr>
          <p:cNvSpPr>
            <a:spLocks noGrp="1"/>
          </p:cNvSpPr>
          <p:nvPr>
            <p:ph type="title"/>
          </p:nvPr>
        </p:nvSpPr>
        <p:spPr/>
        <p:txBody>
          <a:bodyPr/>
          <a:lstStyle/>
          <a:p>
            <a:r>
              <a:rPr lang="en-US" dirty="0"/>
              <a:t>Conceptual </a:t>
            </a:r>
            <a:r>
              <a:rPr lang="el-GR" dirty="0">
                <a:solidFill>
                  <a:schemeClr val="bg2">
                    <a:lumMod val="75000"/>
                  </a:schemeClr>
                </a:solidFill>
              </a:rPr>
              <a:t>λ</a:t>
            </a:r>
            <a:r>
              <a:rPr lang="en-US" dirty="0" err="1">
                <a:solidFill>
                  <a:schemeClr val="bg2">
                    <a:lumMod val="75000"/>
                  </a:schemeClr>
                </a:solidFill>
              </a:rPr>
              <a:t>DataAccess</a:t>
            </a:r>
            <a:r>
              <a:rPr lang="en-US" dirty="0">
                <a:solidFill>
                  <a:schemeClr val="bg2">
                    <a:lumMod val="75000"/>
                  </a:schemeClr>
                </a:solidFill>
              </a:rPr>
              <a:t> </a:t>
            </a:r>
            <a:r>
              <a:rPr lang="en-US" dirty="0"/>
              <a:t>Log</a:t>
            </a:r>
            <a:endParaRPr lang="he-IL" dirty="0"/>
          </a:p>
        </p:txBody>
      </p:sp>
      <p:sp>
        <p:nvSpPr>
          <p:cNvPr id="4" name="Rectangle 3">
            <a:extLst>
              <a:ext uri="{FF2B5EF4-FFF2-40B4-BE49-F238E27FC236}">
                <a16:creationId xmlns:a16="http://schemas.microsoft.com/office/drawing/2014/main" id="{4DD6A52E-218B-30AF-2EBD-4762FFB1E1C1}"/>
              </a:ext>
            </a:extLst>
          </p:cNvPr>
          <p:cNvSpPr/>
          <p:nvPr/>
        </p:nvSpPr>
        <p:spPr>
          <a:xfrm>
            <a:off x="929640" y="4564380"/>
            <a:ext cx="5608320" cy="349090"/>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he-IL" dirty="0"/>
          </a:p>
        </p:txBody>
      </p:sp>
      <p:pic>
        <p:nvPicPr>
          <p:cNvPr id="81" name="Picture 80">
            <a:extLst>
              <a:ext uri="{FF2B5EF4-FFF2-40B4-BE49-F238E27FC236}">
                <a16:creationId xmlns:a16="http://schemas.microsoft.com/office/drawing/2014/main" id="{701B270B-49B2-6CBB-CF40-FD161328A1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439802" y="628051"/>
            <a:ext cx="3878015" cy="4252596"/>
          </a:xfrm>
          <a:prstGeom prst="rect">
            <a:avLst/>
          </a:prstGeom>
        </p:spPr>
      </p:pic>
      <p:sp>
        <p:nvSpPr>
          <p:cNvPr id="83" name="TextBox 82">
            <a:extLst>
              <a:ext uri="{FF2B5EF4-FFF2-40B4-BE49-F238E27FC236}">
                <a16:creationId xmlns:a16="http://schemas.microsoft.com/office/drawing/2014/main" id="{7CA6749C-1EAB-0F11-92FD-D414E081AE60}"/>
              </a:ext>
            </a:extLst>
          </p:cNvPr>
          <p:cNvSpPr txBox="1"/>
          <p:nvPr/>
        </p:nvSpPr>
        <p:spPr>
          <a:xfrm>
            <a:off x="7672047" y="453275"/>
            <a:ext cx="4047418" cy="246221"/>
          </a:xfrm>
          <a:prstGeom prst="rect">
            <a:avLst/>
          </a:prstGeom>
          <a:noFill/>
        </p:spPr>
        <p:txBody>
          <a:bodyPr wrap="square">
            <a:spAutoFit/>
          </a:bodyPr>
          <a:lstStyle/>
          <a:p>
            <a:r>
              <a:rPr lang="en-US" sz="1000" b="1"/>
              <a:t>Role Access Policy (Example)</a:t>
            </a:r>
            <a:endParaRPr lang="he-IL" sz="1000" b="1" dirty="0"/>
          </a:p>
        </p:txBody>
      </p:sp>
      <p:pic>
        <p:nvPicPr>
          <p:cNvPr id="86" name="Picture 85">
            <a:extLst>
              <a:ext uri="{FF2B5EF4-FFF2-40B4-BE49-F238E27FC236}">
                <a16:creationId xmlns:a16="http://schemas.microsoft.com/office/drawing/2014/main" id="{FCE72EEA-8C6E-5247-B658-CB30A4220AC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3820" t="6647" r="2545" b="3319"/>
          <a:stretch/>
        </p:blipFill>
        <p:spPr>
          <a:xfrm>
            <a:off x="9045985" y="4629372"/>
            <a:ext cx="2799234" cy="1536552"/>
          </a:xfrm>
          <a:prstGeom prst="rect">
            <a:avLst/>
          </a:prstGeom>
        </p:spPr>
      </p:pic>
      <p:sp>
        <p:nvSpPr>
          <p:cNvPr id="87" name="TextBox 86">
            <a:extLst>
              <a:ext uri="{FF2B5EF4-FFF2-40B4-BE49-F238E27FC236}">
                <a16:creationId xmlns:a16="http://schemas.microsoft.com/office/drawing/2014/main" id="{EA6A646B-C66E-9E87-783B-1ACC6EE95081}"/>
              </a:ext>
            </a:extLst>
          </p:cNvPr>
          <p:cNvSpPr txBox="1"/>
          <p:nvPr/>
        </p:nvSpPr>
        <p:spPr>
          <a:xfrm>
            <a:off x="871954" y="4948929"/>
            <a:ext cx="640435" cy="216124"/>
          </a:xfrm>
          <a:prstGeom prst="rect">
            <a:avLst/>
          </a:prstGeom>
          <a:noFill/>
        </p:spPr>
        <p:txBody>
          <a:bodyPr wrap="square" rtlCol="1">
            <a:spAutoFit/>
          </a:bodyPr>
          <a:lstStyle/>
          <a:p>
            <a:r>
              <a:rPr lang="en-US" sz="800" b="1" dirty="0"/>
              <a:t>Time-Line</a:t>
            </a:r>
            <a:endParaRPr lang="he-IL" sz="800" b="1" dirty="0"/>
          </a:p>
        </p:txBody>
      </p:sp>
      <p:sp>
        <p:nvSpPr>
          <p:cNvPr id="88" name="Isosceles Triangle 87">
            <a:extLst>
              <a:ext uri="{FF2B5EF4-FFF2-40B4-BE49-F238E27FC236}">
                <a16:creationId xmlns:a16="http://schemas.microsoft.com/office/drawing/2014/main" id="{0EF21D3D-4E4B-082D-88AE-E33B406C6756}"/>
              </a:ext>
            </a:extLst>
          </p:cNvPr>
          <p:cNvSpPr/>
          <p:nvPr/>
        </p:nvSpPr>
        <p:spPr>
          <a:xfrm rot="5400000">
            <a:off x="6437705" y="4547801"/>
            <a:ext cx="477064" cy="382249"/>
          </a:xfrm>
          <a:prstGeom prst="triangl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he-IL"/>
          </a:p>
        </p:txBody>
      </p:sp>
      <p:cxnSp>
        <p:nvCxnSpPr>
          <p:cNvPr id="90" name="Straight Arrow Connector 89">
            <a:extLst>
              <a:ext uri="{FF2B5EF4-FFF2-40B4-BE49-F238E27FC236}">
                <a16:creationId xmlns:a16="http://schemas.microsoft.com/office/drawing/2014/main" id="{3C5DCDFF-AE80-6B17-30A5-230A69D6A39D}"/>
              </a:ext>
            </a:extLst>
          </p:cNvPr>
          <p:cNvCxnSpPr>
            <a:cxnSpLocks/>
            <a:endCxn id="83" idx="1"/>
          </p:cNvCxnSpPr>
          <p:nvPr/>
        </p:nvCxnSpPr>
        <p:spPr>
          <a:xfrm flipV="1">
            <a:off x="5590341" y="576386"/>
            <a:ext cx="2081706" cy="3066637"/>
          </a:xfrm>
          <a:prstGeom prst="straightConnector1">
            <a:avLst/>
          </a:prstGeom>
          <a:ln>
            <a:solidFill>
              <a:srgbClr val="7C7878"/>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775E1A2-8558-0DF7-5A8F-9CF7EED52C75}"/>
              </a:ext>
            </a:extLst>
          </p:cNvPr>
          <p:cNvSpPr txBox="1"/>
          <p:nvPr/>
        </p:nvSpPr>
        <p:spPr>
          <a:xfrm rot="19009089">
            <a:off x="6118888" y="2272239"/>
            <a:ext cx="1585834" cy="215444"/>
          </a:xfrm>
          <a:prstGeom prst="rect">
            <a:avLst/>
          </a:prstGeom>
          <a:noFill/>
        </p:spPr>
        <p:txBody>
          <a:bodyPr wrap="square" rtlCol="1">
            <a:spAutoFit/>
          </a:bodyPr>
          <a:lstStyle/>
          <a:p>
            <a:r>
              <a:rPr lang="en-US" sz="800" b="1" dirty="0"/>
              <a:t>Allowed</a:t>
            </a:r>
            <a:r>
              <a:rPr lang="en-US" sz="800" dirty="0"/>
              <a:t> </a:t>
            </a:r>
            <a:r>
              <a:rPr lang="en-US" sz="800" b="1" dirty="0"/>
              <a:t>Operation(s)</a:t>
            </a:r>
            <a:endParaRPr lang="he-IL" sz="800" b="1" dirty="0"/>
          </a:p>
        </p:txBody>
      </p:sp>
      <p:cxnSp>
        <p:nvCxnSpPr>
          <p:cNvPr id="101" name="Straight Arrow Connector 100">
            <a:extLst>
              <a:ext uri="{FF2B5EF4-FFF2-40B4-BE49-F238E27FC236}">
                <a16:creationId xmlns:a16="http://schemas.microsoft.com/office/drawing/2014/main" id="{6AD5D42A-13D4-DCE8-D5F5-65ED4D7358CD}"/>
              </a:ext>
            </a:extLst>
          </p:cNvPr>
          <p:cNvCxnSpPr>
            <a:cxnSpLocks/>
          </p:cNvCxnSpPr>
          <p:nvPr/>
        </p:nvCxnSpPr>
        <p:spPr>
          <a:xfrm flipV="1">
            <a:off x="5776112" y="1239380"/>
            <a:ext cx="2575408" cy="2407596"/>
          </a:xfrm>
          <a:prstGeom prst="straightConnector1">
            <a:avLst/>
          </a:prstGeom>
          <a:ln>
            <a:solidFill>
              <a:srgbClr val="7C787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75AA5D6-93FA-A035-6390-4E51E3C24351}"/>
              </a:ext>
            </a:extLst>
          </p:cNvPr>
          <p:cNvCxnSpPr>
            <a:cxnSpLocks/>
          </p:cNvCxnSpPr>
          <p:nvPr/>
        </p:nvCxnSpPr>
        <p:spPr>
          <a:xfrm flipV="1">
            <a:off x="5841426" y="2340536"/>
            <a:ext cx="2321509" cy="1442082"/>
          </a:xfrm>
          <a:prstGeom prst="straightConnector1">
            <a:avLst/>
          </a:prstGeom>
          <a:ln>
            <a:solidFill>
              <a:srgbClr val="7C7878"/>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9ECEEBB9-5FA4-E8B5-4C6D-9C5765EAA375}"/>
              </a:ext>
            </a:extLst>
          </p:cNvPr>
          <p:cNvSpPr txBox="1"/>
          <p:nvPr/>
        </p:nvSpPr>
        <p:spPr>
          <a:xfrm>
            <a:off x="5139137" y="3034219"/>
            <a:ext cx="1027738" cy="338554"/>
          </a:xfrm>
          <a:prstGeom prst="rect">
            <a:avLst/>
          </a:prstGeom>
          <a:noFill/>
        </p:spPr>
        <p:txBody>
          <a:bodyPr wrap="square" rtlCol="1">
            <a:spAutoFit/>
          </a:bodyPr>
          <a:lstStyle/>
          <a:p>
            <a:r>
              <a:rPr lang="en-US" sz="800" b="1" dirty="0"/>
              <a:t>Assumed Role </a:t>
            </a:r>
            <a:br>
              <a:rPr lang="en-US" sz="800" b="1" dirty="0"/>
            </a:br>
            <a:r>
              <a:rPr lang="en-US" sz="800" b="1" dirty="0"/>
              <a:t>(</a:t>
            </a:r>
            <a:r>
              <a:rPr lang="el-GR" sz="800" b="1" dirty="0"/>
              <a:t>λ</a:t>
            </a:r>
            <a:r>
              <a:rPr lang="en-US" sz="800" b="1" dirty="0"/>
              <a:t> Policy)</a:t>
            </a:r>
            <a:endParaRPr lang="he-IL" sz="800" b="1" dirty="0"/>
          </a:p>
        </p:txBody>
      </p:sp>
      <p:sp>
        <p:nvSpPr>
          <p:cNvPr id="113" name="TextBox 112">
            <a:extLst>
              <a:ext uri="{FF2B5EF4-FFF2-40B4-BE49-F238E27FC236}">
                <a16:creationId xmlns:a16="http://schemas.microsoft.com/office/drawing/2014/main" id="{9EA03246-98C1-ACE3-725C-565A41ACF323}"/>
              </a:ext>
            </a:extLst>
          </p:cNvPr>
          <p:cNvSpPr txBox="1"/>
          <p:nvPr/>
        </p:nvSpPr>
        <p:spPr>
          <a:xfrm>
            <a:off x="6158371" y="3502231"/>
            <a:ext cx="1335640" cy="461665"/>
          </a:xfrm>
          <a:prstGeom prst="rect">
            <a:avLst/>
          </a:prstGeom>
          <a:noFill/>
        </p:spPr>
        <p:txBody>
          <a:bodyPr wrap="square" rtlCol="1">
            <a:spAutoFit/>
          </a:bodyPr>
          <a:lstStyle/>
          <a:p>
            <a:r>
              <a:rPr lang="en-US" sz="800" b="1" dirty="0"/>
              <a:t>Function Access Permission toward Resource(s)</a:t>
            </a:r>
            <a:endParaRPr lang="he-IL" sz="800" b="1" dirty="0"/>
          </a:p>
        </p:txBody>
      </p:sp>
      <p:cxnSp>
        <p:nvCxnSpPr>
          <p:cNvPr id="118" name="Straight Arrow Connector 117">
            <a:extLst>
              <a:ext uri="{FF2B5EF4-FFF2-40B4-BE49-F238E27FC236}">
                <a16:creationId xmlns:a16="http://schemas.microsoft.com/office/drawing/2014/main" id="{2F67DC7F-43C7-5E4D-086C-D2018058BC9E}"/>
              </a:ext>
            </a:extLst>
          </p:cNvPr>
          <p:cNvCxnSpPr>
            <a:cxnSpLocks/>
          </p:cNvCxnSpPr>
          <p:nvPr/>
        </p:nvCxnSpPr>
        <p:spPr>
          <a:xfrm>
            <a:off x="5785572" y="4199437"/>
            <a:ext cx="3274825" cy="536959"/>
          </a:xfrm>
          <a:prstGeom prst="straightConnector1">
            <a:avLst/>
          </a:prstGeom>
          <a:ln>
            <a:solidFill>
              <a:srgbClr val="7C7878"/>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FA25860B-CFC6-21C0-C671-6F56BA425D00}"/>
              </a:ext>
            </a:extLst>
          </p:cNvPr>
          <p:cNvSpPr txBox="1"/>
          <p:nvPr/>
        </p:nvSpPr>
        <p:spPr>
          <a:xfrm>
            <a:off x="8047839" y="4910332"/>
            <a:ext cx="1500373" cy="461665"/>
          </a:xfrm>
          <a:prstGeom prst="rect">
            <a:avLst/>
          </a:prstGeom>
          <a:noFill/>
        </p:spPr>
        <p:txBody>
          <a:bodyPr wrap="square" rtlCol="1">
            <a:spAutoFit/>
          </a:bodyPr>
          <a:lstStyle/>
          <a:p>
            <a:r>
              <a:rPr lang="en-US" sz="800" b="1" dirty="0"/>
              <a:t>Resource Permission Access (Bucket White/Black-list)</a:t>
            </a:r>
            <a:br>
              <a:rPr lang="en-US" sz="800" b="1" dirty="0"/>
            </a:br>
            <a:endParaRPr lang="he-IL" sz="800" b="1" dirty="0"/>
          </a:p>
        </p:txBody>
      </p:sp>
      <p:pic>
        <p:nvPicPr>
          <p:cNvPr id="127" name="Picture 126">
            <a:extLst>
              <a:ext uri="{FF2B5EF4-FFF2-40B4-BE49-F238E27FC236}">
                <a16:creationId xmlns:a16="http://schemas.microsoft.com/office/drawing/2014/main" id="{82127551-3FFB-92E0-F369-038E68507C0A}"/>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05616" y="5998238"/>
            <a:ext cx="197686" cy="141514"/>
          </a:xfrm>
          <a:prstGeom prst="rect">
            <a:avLst/>
          </a:prstGeom>
        </p:spPr>
      </p:pic>
      <p:grpSp>
        <p:nvGrpSpPr>
          <p:cNvPr id="128" name="Group 127">
            <a:extLst>
              <a:ext uri="{FF2B5EF4-FFF2-40B4-BE49-F238E27FC236}">
                <a16:creationId xmlns:a16="http://schemas.microsoft.com/office/drawing/2014/main" id="{AAF33C51-A8C2-7155-946E-9F02C7562089}"/>
              </a:ext>
            </a:extLst>
          </p:cNvPr>
          <p:cNvGrpSpPr/>
          <p:nvPr/>
        </p:nvGrpSpPr>
        <p:grpSpPr>
          <a:xfrm>
            <a:off x="551584" y="6228463"/>
            <a:ext cx="296529" cy="229862"/>
            <a:chOff x="1974033" y="4831201"/>
            <a:chExt cx="296529" cy="229862"/>
          </a:xfrm>
        </p:grpSpPr>
        <p:pic>
          <p:nvPicPr>
            <p:cNvPr id="129" name="Picture 128">
              <a:extLst>
                <a:ext uri="{FF2B5EF4-FFF2-40B4-BE49-F238E27FC236}">
                  <a16:creationId xmlns:a16="http://schemas.microsoft.com/office/drawing/2014/main" id="{9A406BED-8B63-9E05-77D0-677B7B0A4328}"/>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74033" y="4880104"/>
              <a:ext cx="197686" cy="141514"/>
            </a:xfrm>
            <a:prstGeom prst="rect">
              <a:avLst/>
            </a:prstGeom>
          </p:spPr>
        </p:pic>
        <p:pic>
          <p:nvPicPr>
            <p:cNvPr id="130" name="Picture 129">
              <a:extLst>
                <a:ext uri="{FF2B5EF4-FFF2-40B4-BE49-F238E27FC236}">
                  <a16:creationId xmlns:a16="http://schemas.microsoft.com/office/drawing/2014/main" id="{DDE683C3-0DC4-A8F8-EE17-E78C20A6F2D4}"/>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72876" y="4831201"/>
              <a:ext cx="197686" cy="141514"/>
            </a:xfrm>
            <a:prstGeom prst="rect">
              <a:avLst/>
            </a:prstGeom>
          </p:spPr>
        </p:pic>
        <p:pic>
          <p:nvPicPr>
            <p:cNvPr id="131" name="Picture 130">
              <a:extLst>
                <a:ext uri="{FF2B5EF4-FFF2-40B4-BE49-F238E27FC236}">
                  <a16:creationId xmlns:a16="http://schemas.microsoft.com/office/drawing/2014/main" id="{5B34E374-4A15-F413-0466-E46345914730}"/>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60586" y="4919549"/>
              <a:ext cx="197686" cy="141514"/>
            </a:xfrm>
            <a:prstGeom prst="rect">
              <a:avLst/>
            </a:prstGeom>
          </p:spPr>
        </p:pic>
      </p:grpSp>
      <p:sp>
        <p:nvSpPr>
          <p:cNvPr id="132" name="TextBox 131">
            <a:extLst>
              <a:ext uri="{FF2B5EF4-FFF2-40B4-BE49-F238E27FC236}">
                <a16:creationId xmlns:a16="http://schemas.microsoft.com/office/drawing/2014/main" id="{2EE0B690-2190-AF8E-4292-5A8C5BEB9020}"/>
              </a:ext>
            </a:extLst>
          </p:cNvPr>
          <p:cNvSpPr txBox="1"/>
          <p:nvPr/>
        </p:nvSpPr>
        <p:spPr>
          <a:xfrm>
            <a:off x="838200" y="5964756"/>
            <a:ext cx="1111302" cy="215444"/>
          </a:xfrm>
          <a:prstGeom prst="rect">
            <a:avLst/>
          </a:prstGeom>
          <a:noFill/>
        </p:spPr>
        <p:txBody>
          <a:bodyPr wrap="square" rtlCol="1">
            <a:spAutoFit/>
          </a:bodyPr>
          <a:lstStyle/>
          <a:p>
            <a:r>
              <a:rPr lang="en-US" sz="800" b="1" dirty="0"/>
              <a:t>Private Access</a:t>
            </a:r>
            <a:endParaRPr lang="he-IL" sz="800" b="1" dirty="0"/>
          </a:p>
        </p:txBody>
      </p:sp>
      <p:sp>
        <p:nvSpPr>
          <p:cNvPr id="133" name="TextBox 132">
            <a:extLst>
              <a:ext uri="{FF2B5EF4-FFF2-40B4-BE49-F238E27FC236}">
                <a16:creationId xmlns:a16="http://schemas.microsoft.com/office/drawing/2014/main" id="{00EE51EB-106B-18D1-D130-17CFEFD3CCD9}"/>
              </a:ext>
            </a:extLst>
          </p:cNvPr>
          <p:cNvSpPr txBox="1"/>
          <p:nvPr/>
        </p:nvSpPr>
        <p:spPr>
          <a:xfrm>
            <a:off x="838200" y="6208880"/>
            <a:ext cx="937386" cy="215444"/>
          </a:xfrm>
          <a:prstGeom prst="rect">
            <a:avLst/>
          </a:prstGeom>
          <a:noFill/>
        </p:spPr>
        <p:txBody>
          <a:bodyPr wrap="square" rtlCol="1">
            <a:spAutoFit/>
          </a:bodyPr>
          <a:lstStyle/>
          <a:p>
            <a:r>
              <a:rPr lang="en-US" sz="800" b="1" dirty="0"/>
              <a:t>Public Access</a:t>
            </a:r>
            <a:endParaRPr lang="he-IL" sz="800" b="1" dirty="0"/>
          </a:p>
        </p:txBody>
      </p:sp>
      <p:grpSp>
        <p:nvGrpSpPr>
          <p:cNvPr id="188" name="Group 187">
            <a:extLst>
              <a:ext uri="{FF2B5EF4-FFF2-40B4-BE49-F238E27FC236}">
                <a16:creationId xmlns:a16="http://schemas.microsoft.com/office/drawing/2014/main" id="{014B37CA-D70D-AB95-8742-A112D4E1F9AF}"/>
              </a:ext>
            </a:extLst>
          </p:cNvPr>
          <p:cNvGrpSpPr/>
          <p:nvPr/>
        </p:nvGrpSpPr>
        <p:grpSpPr>
          <a:xfrm>
            <a:off x="2554254" y="3477159"/>
            <a:ext cx="388248" cy="1664006"/>
            <a:chOff x="2554254" y="3477159"/>
            <a:chExt cx="388248" cy="1664006"/>
          </a:xfrm>
        </p:grpSpPr>
        <p:pic>
          <p:nvPicPr>
            <p:cNvPr id="36" name="Picture 35">
              <a:extLst>
                <a:ext uri="{FF2B5EF4-FFF2-40B4-BE49-F238E27FC236}">
                  <a16:creationId xmlns:a16="http://schemas.microsoft.com/office/drawing/2014/main" id="{3E75681C-ADDD-7729-187E-1FBFD714CEFD}"/>
                </a:ext>
              </a:extLst>
            </p:cNvPr>
            <p:cNvPicPr>
              <a:picLocks noChangeAspect="1"/>
            </p:cNvPicPr>
            <p:nvPr/>
          </p:nvPicPr>
          <p:blipFill rotWithShape="1">
            <a:blip r:embed="rId8"/>
            <a:srcRect l="37088" t="21777" r="37048" b="22445"/>
            <a:stretch/>
          </p:blipFill>
          <p:spPr>
            <a:xfrm rot="2616529">
              <a:off x="2640569" y="4611762"/>
              <a:ext cx="185502" cy="242886"/>
            </a:xfrm>
            <a:prstGeom prst="rect">
              <a:avLst/>
            </a:prstGeom>
          </p:spPr>
        </p:pic>
        <p:sp>
          <p:nvSpPr>
            <p:cNvPr id="148" name="TextBox 147">
              <a:extLst>
                <a:ext uri="{FF2B5EF4-FFF2-40B4-BE49-F238E27FC236}">
                  <a16:creationId xmlns:a16="http://schemas.microsoft.com/office/drawing/2014/main" id="{82FB1F0C-A60D-9A69-4770-64461D4C9D37}"/>
                </a:ext>
              </a:extLst>
            </p:cNvPr>
            <p:cNvSpPr txBox="1"/>
            <p:nvPr/>
          </p:nvSpPr>
          <p:spPr>
            <a:xfrm>
              <a:off x="2554254" y="4941110"/>
              <a:ext cx="388248" cy="200055"/>
            </a:xfrm>
            <a:prstGeom prst="rect">
              <a:avLst/>
            </a:prstGeom>
            <a:noFill/>
          </p:spPr>
          <p:txBody>
            <a:bodyPr wrap="none" rtlCol="1">
              <a:spAutoFit/>
            </a:bodyPr>
            <a:lstStyle/>
            <a:p>
              <a:r>
                <a:rPr lang="en-US" sz="700" b="1" dirty="0"/>
                <a:t>10:43</a:t>
              </a:r>
              <a:endParaRPr lang="he-IL" sz="700" b="1" dirty="0"/>
            </a:p>
          </p:txBody>
        </p:sp>
        <p:pic>
          <p:nvPicPr>
            <p:cNvPr id="17" name="Picture 16" descr="A white and orange logo&#10;&#10;Description automatically generated">
              <a:extLst>
                <a:ext uri="{FF2B5EF4-FFF2-40B4-BE49-F238E27FC236}">
                  <a16:creationId xmlns:a16="http://schemas.microsoft.com/office/drawing/2014/main" id="{2A818678-8A5E-A513-4EF3-499A797EB1B0}"/>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624249" y="3702587"/>
              <a:ext cx="203073" cy="203073"/>
            </a:xfrm>
            <a:prstGeom prst="rect">
              <a:avLst/>
            </a:prstGeom>
          </p:spPr>
        </p:pic>
        <p:pic>
          <p:nvPicPr>
            <p:cNvPr id="18" name="Picture 17">
              <a:extLst>
                <a:ext uri="{FF2B5EF4-FFF2-40B4-BE49-F238E27FC236}">
                  <a16:creationId xmlns:a16="http://schemas.microsoft.com/office/drawing/2014/main" id="{7404F627-8109-49AC-949A-D0B2461AAEB2}"/>
                </a:ext>
              </a:extLst>
            </p:cNvPr>
            <p:cNvPicPr>
              <a:picLocks noChangeAspect="1"/>
            </p:cNvPicPr>
            <p:nvPr/>
          </p:nvPicPr>
          <p:blipFill rotWithShape="1">
            <a:blip r:embed="rId11"/>
            <a:srcRect l="13040" t="10529" r="7555" b="4645"/>
            <a:stretch/>
          </p:blipFill>
          <p:spPr>
            <a:xfrm>
              <a:off x="2624249" y="4128513"/>
              <a:ext cx="211218" cy="203073"/>
            </a:xfrm>
            <a:prstGeom prst="rect">
              <a:avLst/>
            </a:prstGeom>
          </p:spPr>
        </p:pic>
        <p:cxnSp>
          <p:nvCxnSpPr>
            <p:cNvPr id="19" name="Straight Arrow Connector 18">
              <a:extLst>
                <a:ext uri="{FF2B5EF4-FFF2-40B4-BE49-F238E27FC236}">
                  <a16:creationId xmlns:a16="http://schemas.microsoft.com/office/drawing/2014/main" id="{EB39D704-387F-28DE-3752-B8122A2846B7}"/>
                </a:ext>
              </a:extLst>
            </p:cNvPr>
            <p:cNvCxnSpPr>
              <a:stCxn id="17" idx="2"/>
              <a:endCxn id="18" idx="0"/>
            </p:cNvCxnSpPr>
            <p:nvPr/>
          </p:nvCxnSpPr>
          <p:spPr>
            <a:xfrm>
              <a:off x="2725786" y="3905660"/>
              <a:ext cx="4072" cy="22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EDCE26A3-C588-61CA-97D1-1B78178662BF}"/>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25785" y="4244478"/>
              <a:ext cx="197686" cy="141514"/>
            </a:xfrm>
            <a:prstGeom prst="rect">
              <a:avLst/>
            </a:prstGeom>
          </p:spPr>
        </p:pic>
        <p:sp>
          <p:nvSpPr>
            <p:cNvPr id="134" name="TextBox 133">
              <a:extLst>
                <a:ext uri="{FF2B5EF4-FFF2-40B4-BE49-F238E27FC236}">
                  <a16:creationId xmlns:a16="http://schemas.microsoft.com/office/drawing/2014/main" id="{E5AF3D19-5C17-6D79-21E0-075F6AFB4CE1}"/>
                </a:ext>
              </a:extLst>
            </p:cNvPr>
            <p:cNvSpPr txBox="1"/>
            <p:nvPr/>
          </p:nvSpPr>
          <p:spPr>
            <a:xfrm>
              <a:off x="2581479" y="3477159"/>
              <a:ext cx="302612" cy="246221"/>
            </a:xfrm>
            <a:prstGeom prst="rect">
              <a:avLst/>
            </a:prstGeom>
            <a:noFill/>
          </p:spPr>
          <p:txBody>
            <a:bodyPr wrap="square">
              <a:spAutoFit/>
            </a:bodyPr>
            <a:lstStyle/>
            <a:p>
              <a:r>
                <a:rPr lang="en-US" sz="1000" b="1" dirty="0"/>
                <a:t>F</a:t>
              </a:r>
              <a:r>
                <a:rPr lang="en-US" sz="1000" b="1" baseline="-25000" dirty="0"/>
                <a:t>9</a:t>
              </a:r>
              <a:endParaRPr lang="he-IL" sz="1000" b="1" baseline="-25000" dirty="0"/>
            </a:p>
          </p:txBody>
        </p:sp>
        <p:sp>
          <p:nvSpPr>
            <p:cNvPr id="164" name="TextBox 163">
              <a:extLst>
                <a:ext uri="{FF2B5EF4-FFF2-40B4-BE49-F238E27FC236}">
                  <a16:creationId xmlns:a16="http://schemas.microsoft.com/office/drawing/2014/main" id="{1D120756-7A85-0481-4068-F6346F2530A1}"/>
                </a:ext>
              </a:extLst>
            </p:cNvPr>
            <p:cNvSpPr txBox="1"/>
            <p:nvPr/>
          </p:nvSpPr>
          <p:spPr>
            <a:xfrm>
              <a:off x="2587910" y="4263910"/>
              <a:ext cx="305912" cy="246221"/>
            </a:xfrm>
            <a:prstGeom prst="rect">
              <a:avLst/>
            </a:prstGeom>
            <a:noFill/>
          </p:spPr>
          <p:txBody>
            <a:bodyPr wrap="square">
              <a:spAutoFit/>
            </a:bodyPr>
            <a:lstStyle/>
            <a:p>
              <a:r>
                <a:rPr lang="en-US" sz="1000" b="1" dirty="0"/>
                <a:t>B</a:t>
              </a:r>
              <a:r>
                <a:rPr lang="en-US" sz="1000" b="1" baseline="-25000" dirty="0"/>
                <a:t>7</a:t>
              </a:r>
              <a:endParaRPr lang="he-IL" sz="1000" b="1" baseline="-25000" dirty="0"/>
            </a:p>
          </p:txBody>
        </p:sp>
      </p:grpSp>
      <p:grpSp>
        <p:nvGrpSpPr>
          <p:cNvPr id="187" name="Group 186">
            <a:extLst>
              <a:ext uri="{FF2B5EF4-FFF2-40B4-BE49-F238E27FC236}">
                <a16:creationId xmlns:a16="http://schemas.microsoft.com/office/drawing/2014/main" id="{ED9F2C6F-58E6-3D7E-DAF2-2166C8CA711C}"/>
              </a:ext>
            </a:extLst>
          </p:cNvPr>
          <p:cNvGrpSpPr/>
          <p:nvPr/>
        </p:nvGrpSpPr>
        <p:grpSpPr>
          <a:xfrm>
            <a:off x="2884091" y="3477159"/>
            <a:ext cx="427043" cy="1665065"/>
            <a:chOff x="2884091" y="3477159"/>
            <a:chExt cx="427043" cy="1665065"/>
          </a:xfrm>
        </p:grpSpPr>
        <p:cxnSp>
          <p:nvCxnSpPr>
            <p:cNvPr id="28" name="Straight Arrow Connector 27">
              <a:extLst>
                <a:ext uri="{FF2B5EF4-FFF2-40B4-BE49-F238E27FC236}">
                  <a16:creationId xmlns:a16="http://schemas.microsoft.com/office/drawing/2014/main" id="{1517206D-6E8C-B9E5-FC17-74579F416FB3}"/>
                </a:ext>
              </a:extLst>
            </p:cNvPr>
            <p:cNvCxnSpPr>
              <a:stCxn id="26" idx="2"/>
              <a:endCxn id="27" idx="0"/>
            </p:cNvCxnSpPr>
            <p:nvPr/>
          </p:nvCxnSpPr>
          <p:spPr>
            <a:xfrm>
              <a:off x="3063108" y="3905660"/>
              <a:ext cx="4072" cy="22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78" name="Group 177">
              <a:extLst>
                <a:ext uri="{FF2B5EF4-FFF2-40B4-BE49-F238E27FC236}">
                  <a16:creationId xmlns:a16="http://schemas.microsoft.com/office/drawing/2014/main" id="{DA0D02B0-5C82-45AA-1E38-00135B9B3F6D}"/>
                </a:ext>
              </a:extLst>
            </p:cNvPr>
            <p:cNvGrpSpPr/>
            <p:nvPr/>
          </p:nvGrpSpPr>
          <p:grpSpPr>
            <a:xfrm>
              <a:off x="2884091" y="3477159"/>
              <a:ext cx="427043" cy="1665065"/>
              <a:chOff x="2884091" y="3477159"/>
              <a:chExt cx="427043" cy="1665065"/>
            </a:xfrm>
          </p:grpSpPr>
          <p:pic>
            <p:nvPicPr>
              <p:cNvPr id="26" name="Picture 25" descr="A white and orange logo&#10;&#10;Description automatically generated">
                <a:extLst>
                  <a:ext uri="{FF2B5EF4-FFF2-40B4-BE49-F238E27FC236}">
                    <a16:creationId xmlns:a16="http://schemas.microsoft.com/office/drawing/2014/main" id="{E4AA79A9-B59C-329D-A7D2-CC8961B9055A}"/>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961571" y="3702587"/>
                <a:ext cx="203073" cy="203073"/>
              </a:xfrm>
              <a:prstGeom prst="rect">
                <a:avLst/>
              </a:prstGeom>
            </p:spPr>
          </p:pic>
          <p:pic>
            <p:nvPicPr>
              <p:cNvPr id="27" name="Picture 26">
                <a:extLst>
                  <a:ext uri="{FF2B5EF4-FFF2-40B4-BE49-F238E27FC236}">
                    <a16:creationId xmlns:a16="http://schemas.microsoft.com/office/drawing/2014/main" id="{8DAB8C20-9796-F399-98DC-EA386E33C20F}"/>
                  </a:ext>
                </a:extLst>
              </p:cNvPr>
              <p:cNvPicPr>
                <a:picLocks noChangeAspect="1"/>
              </p:cNvPicPr>
              <p:nvPr/>
            </p:nvPicPr>
            <p:blipFill rotWithShape="1">
              <a:blip r:embed="rId11"/>
              <a:srcRect l="13040" t="10529" r="7555" b="4645"/>
              <a:stretch/>
            </p:blipFill>
            <p:spPr>
              <a:xfrm>
                <a:off x="2961571" y="4128513"/>
                <a:ext cx="211218" cy="203073"/>
              </a:xfrm>
              <a:prstGeom prst="rect">
                <a:avLst/>
              </a:prstGeom>
            </p:spPr>
          </p:pic>
          <p:pic>
            <p:nvPicPr>
              <p:cNvPr id="29" name="Picture 28">
                <a:extLst>
                  <a:ext uri="{FF2B5EF4-FFF2-40B4-BE49-F238E27FC236}">
                    <a16:creationId xmlns:a16="http://schemas.microsoft.com/office/drawing/2014/main" id="{3FA89BBA-81C8-3D36-F86F-CC2B9182FFB6}"/>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063107" y="4244478"/>
                <a:ext cx="197686" cy="141514"/>
              </a:xfrm>
              <a:prstGeom prst="rect">
                <a:avLst/>
              </a:prstGeom>
            </p:spPr>
          </p:pic>
          <p:pic>
            <p:nvPicPr>
              <p:cNvPr id="35" name="Picture 34">
                <a:extLst>
                  <a:ext uri="{FF2B5EF4-FFF2-40B4-BE49-F238E27FC236}">
                    <a16:creationId xmlns:a16="http://schemas.microsoft.com/office/drawing/2014/main" id="{71B38985-927A-905B-7EC8-9D496D26EF29}"/>
                  </a:ext>
                </a:extLst>
              </p:cNvPr>
              <p:cNvPicPr>
                <a:picLocks noChangeAspect="1"/>
              </p:cNvPicPr>
              <p:nvPr/>
            </p:nvPicPr>
            <p:blipFill rotWithShape="1">
              <a:blip r:embed="rId8"/>
              <a:srcRect l="37088" t="21777" r="37048" b="22445"/>
              <a:stretch/>
            </p:blipFill>
            <p:spPr>
              <a:xfrm rot="2616529">
                <a:off x="3017122" y="4614565"/>
                <a:ext cx="185502" cy="242886"/>
              </a:xfrm>
              <a:prstGeom prst="rect">
                <a:avLst/>
              </a:prstGeom>
            </p:spPr>
          </p:pic>
          <p:sp>
            <p:nvSpPr>
              <p:cNvPr id="149" name="TextBox 148">
                <a:extLst>
                  <a:ext uri="{FF2B5EF4-FFF2-40B4-BE49-F238E27FC236}">
                    <a16:creationId xmlns:a16="http://schemas.microsoft.com/office/drawing/2014/main" id="{7CF2D05F-37AE-A01B-FCF9-7321E9E1D90D}"/>
                  </a:ext>
                </a:extLst>
              </p:cNvPr>
              <p:cNvSpPr txBox="1"/>
              <p:nvPr/>
            </p:nvSpPr>
            <p:spPr>
              <a:xfrm>
                <a:off x="2884091" y="4942169"/>
                <a:ext cx="388248" cy="200055"/>
              </a:xfrm>
              <a:prstGeom prst="rect">
                <a:avLst/>
              </a:prstGeom>
              <a:noFill/>
            </p:spPr>
            <p:txBody>
              <a:bodyPr wrap="none" rtlCol="1">
                <a:spAutoFit/>
              </a:bodyPr>
              <a:lstStyle/>
              <a:p>
                <a:r>
                  <a:rPr lang="en-US" sz="700" b="1" dirty="0"/>
                  <a:t>10:56</a:t>
                </a:r>
                <a:endParaRPr lang="he-IL" sz="700" b="1" dirty="0"/>
              </a:p>
            </p:txBody>
          </p:sp>
          <p:sp>
            <p:nvSpPr>
              <p:cNvPr id="155" name="TextBox 154">
                <a:extLst>
                  <a:ext uri="{FF2B5EF4-FFF2-40B4-BE49-F238E27FC236}">
                    <a16:creationId xmlns:a16="http://schemas.microsoft.com/office/drawing/2014/main" id="{8EF05C0C-9438-965B-11FB-58A405D78BDF}"/>
                  </a:ext>
                </a:extLst>
              </p:cNvPr>
              <p:cNvSpPr txBox="1"/>
              <p:nvPr/>
            </p:nvSpPr>
            <p:spPr>
              <a:xfrm>
                <a:off x="2910734" y="3477159"/>
                <a:ext cx="400400" cy="246221"/>
              </a:xfrm>
              <a:prstGeom prst="rect">
                <a:avLst/>
              </a:prstGeom>
              <a:noFill/>
            </p:spPr>
            <p:txBody>
              <a:bodyPr wrap="square">
                <a:spAutoFit/>
              </a:bodyPr>
              <a:lstStyle/>
              <a:p>
                <a:r>
                  <a:rPr lang="en-US" sz="1000" b="1" dirty="0"/>
                  <a:t>F</a:t>
                </a:r>
                <a:r>
                  <a:rPr lang="en-US" sz="1000" b="1" baseline="-25000" dirty="0"/>
                  <a:t>2</a:t>
                </a:r>
                <a:endParaRPr lang="he-IL" sz="1000" b="1" baseline="-25000" dirty="0"/>
              </a:p>
            </p:txBody>
          </p:sp>
          <p:sp>
            <p:nvSpPr>
              <p:cNvPr id="165" name="TextBox 164">
                <a:extLst>
                  <a:ext uri="{FF2B5EF4-FFF2-40B4-BE49-F238E27FC236}">
                    <a16:creationId xmlns:a16="http://schemas.microsoft.com/office/drawing/2014/main" id="{81CF4F99-8001-C414-7BE4-0055214BCAAF}"/>
                  </a:ext>
                </a:extLst>
              </p:cNvPr>
              <p:cNvSpPr txBox="1"/>
              <p:nvPr/>
            </p:nvSpPr>
            <p:spPr>
              <a:xfrm>
                <a:off x="2906777" y="4261467"/>
                <a:ext cx="305912" cy="246221"/>
              </a:xfrm>
              <a:prstGeom prst="rect">
                <a:avLst/>
              </a:prstGeom>
              <a:noFill/>
            </p:spPr>
            <p:txBody>
              <a:bodyPr wrap="square">
                <a:spAutoFit/>
              </a:bodyPr>
              <a:lstStyle/>
              <a:p>
                <a:r>
                  <a:rPr lang="en-US" sz="1000" b="1" dirty="0"/>
                  <a:t>B</a:t>
                </a:r>
                <a:r>
                  <a:rPr lang="en-US" sz="1000" b="1" baseline="-25000" dirty="0"/>
                  <a:t>3</a:t>
                </a:r>
                <a:endParaRPr lang="he-IL" sz="1000" b="1" baseline="-25000" dirty="0"/>
              </a:p>
            </p:txBody>
          </p:sp>
        </p:grpSp>
      </p:grpSp>
      <p:grpSp>
        <p:nvGrpSpPr>
          <p:cNvPr id="179" name="Group 178">
            <a:extLst>
              <a:ext uri="{FF2B5EF4-FFF2-40B4-BE49-F238E27FC236}">
                <a16:creationId xmlns:a16="http://schemas.microsoft.com/office/drawing/2014/main" id="{114CD466-7983-352A-92F1-50F5F9A21B5E}"/>
              </a:ext>
            </a:extLst>
          </p:cNvPr>
          <p:cNvGrpSpPr/>
          <p:nvPr/>
        </p:nvGrpSpPr>
        <p:grpSpPr>
          <a:xfrm>
            <a:off x="3508551" y="3477159"/>
            <a:ext cx="434893" cy="1665065"/>
            <a:chOff x="3508551" y="3477159"/>
            <a:chExt cx="434893" cy="1665065"/>
          </a:xfrm>
        </p:grpSpPr>
        <p:pic>
          <p:nvPicPr>
            <p:cNvPr id="30" name="Picture 29" descr="A white and orange logo&#10;&#10;Description automatically generated">
              <a:extLst>
                <a:ext uri="{FF2B5EF4-FFF2-40B4-BE49-F238E27FC236}">
                  <a16:creationId xmlns:a16="http://schemas.microsoft.com/office/drawing/2014/main" id="{34533CBD-AF5F-4B41-D46F-77053A1A89B7}"/>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591687" y="3702587"/>
              <a:ext cx="203073" cy="203073"/>
            </a:xfrm>
            <a:prstGeom prst="rect">
              <a:avLst/>
            </a:prstGeom>
          </p:spPr>
        </p:pic>
        <p:pic>
          <p:nvPicPr>
            <p:cNvPr id="31" name="Picture 30">
              <a:extLst>
                <a:ext uri="{FF2B5EF4-FFF2-40B4-BE49-F238E27FC236}">
                  <a16:creationId xmlns:a16="http://schemas.microsoft.com/office/drawing/2014/main" id="{E41F00A1-4F30-E4B7-7855-2106E7A44860}"/>
                </a:ext>
              </a:extLst>
            </p:cNvPr>
            <p:cNvPicPr>
              <a:picLocks noChangeAspect="1"/>
            </p:cNvPicPr>
            <p:nvPr/>
          </p:nvPicPr>
          <p:blipFill rotWithShape="1">
            <a:blip r:embed="rId11"/>
            <a:srcRect l="13040" t="10529" r="7555" b="4645"/>
            <a:stretch/>
          </p:blipFill>
          <p:spPr>
            <a:xfrm>
              <a:off x="3591687" y="4128513"/>
              <a:ext cx="211218" cy="203073"/>
            </a:xfrm>
            <a:prstGeom prst="rect">
              <a:avLst/>
            </a:prstGeom>
          </p:spPr>
        </p:pic>
        <p:cxnSp>
          <p:nvCxnSpPr>
            <p:cNvPr id="32" name="Straight Arrow Connector 31">
              <a:extLst>
                <a:ext uri="{FF2B5EF4-FFF2-40B4-BE49-F238E27FC236}">
                  <a16:creationId xmlns:a16="http://schemas.microsoft.com/office/drawing/2014/main" id="{463F1D83-B9AB-8B08-429A-95ACA7991B65}"/>
                </a:ext>
              </a:extLst>
            </p:cNvPr>
            <p:cNvCxnSpPr>
              <a:cxnSpLocks/>
              <a:stCxn id="30" idx="2"/>
              <a:endCxn id="31" idx="0"/>
            </p:cNvCxnSpPr>
            <p:nvPr/>
          </p:nvCxnSpPr>
          <p:spPr>
            <a:xfrm>
              <a:off x="3693224" y="3905660"/>
              <a:ext cx="4072" cy="222853"/>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55F390E0-9C40-E5B5-21D0-AA371C452094}"/>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693223" y="4249620"/>
              <a:ext cx="197686" cy="141514"/>
            </a:xfrm>
            <a:prstGeom prst="rect">
              <a:avLst/>
            </a:prstGeom>
          </p:spPr>
        </p:pic>
        <p:pic>
          <p:nvPicPr>
            <p:cNvPr id="38" name="Picture 37">
              <a:extLst>
                <a:ext uri="{FF2B5EF4-FFF2-40B4-BE49-F238E27FC236}">
                  <a16:creationId xmlns:a16="http://schemas.microsoft.com/office/drawing/2014/main" id="{20047413-BF35-7383-CB3A-EC6086D24329}"/>
                </a:ext>
              </a:extLst>
            </p:cNvPr>
            <p:cNvPicPr>
              <a:picLocks noChangeAspect="1"/>
            </p:cNvPicPr>
            <p:nvPr/>
          </p:nvPicPr>
          <p:blipFill rotWithShape="1">
            <a:blip r:embed="rId8"/>
            <a:srcRect l="37088" t="21777" r="37048" b="22445"/>
            <a:stretch/>
          </p:blipFill>
          <p:spPr>
            <a:xfrm rot="2616529">
              <a:off x="3600472" y="4614565"/>
              <a:ext cx="185502" cy="242886"/>
            </a:xfrm>
            <a:prstGeom prst="rect">
              <a:avLst/>
            </a:prstGeom>
          </p:spPr>
        </p:pic>
        <p:sp>
          <p:nvSpPr>
            <p:cNvPr id="150" name="TextBox 149">
              <a:extLst>
                <a:ext uri="{FF2B5EF4-FFF2-40B4-BE49-F238E27FC236}">
                  <a16:creationId xmlns:a16="http://schemas.microsoft.com/office/drawing/2014/main" id="{5473C37C-504F-E6DC-AA3A-49532B2586DA}"/>
                </a:ext>
              </a:extLst>
            </p:cNvPr>
            <p:cNvSpPr txBox="1"/>
            <p:nvPr/>
          </p:nvSpPr>
          <p:spPr>
            <a:xfrm>
              <a:off x="3508551" y="4942169"/>
              <a:ext cx="388248" cy="200055"/>
            </a:xfrm>
            <a:prstGeom prst="rect">
              <a:avLst/>
            </a:prstGeom>
            <a:noFill/>
          </p:spPr>
          <p:txBody>
            <a:bodyPr wrap="none" rtlCol="1">
              <a:spAutoFit/>
            </a:bodyPr>
            <a:lstStyle/>
            <a:p>
              <a:r>
                <a:rPr lang="en-US" sz="700" b="1" dirty="0"/>
                <a:t>11:06</a:t>
              </a:r>
              <a:endParaRPr lang="he-IL" sz="700" b="1" dirty="0"/>
            </a:p>
          </p:txBody>
        </p:sp>
        <p:sp>
          <p:nvSpPr>
            <p:cNvPr id="156" name="TextBox 155">
              <a:extLst>
                <a:ext uri="{FF2B5EF4-FFF2-40B4-BE49-F238E27FC236}">
                  <a16:creationId xmlns:a16="http://schemas.microsoft.com/office/drawing/2014/main" id="{434485A3-8A83-539D-9EB4-81F1E9AB5B50}"/>
                </a:ext>
              </a:extLst>
            </p:cNvPr>
            <p:cNvSpPr txBox="1"/>
            <p:nvPr/>
          </p:nvSpPr>
          <p:spPr>
            <a:xfrm>
              <a:off x="3543044" y="3477159"/>
              <a:ext cx="400400" cy="246221"/>
            </a:xfrm>
            <a:prstGeom prst="rect">
              <a:avLst/>
            </a:prstGeom>
            <a:noFill/>
          </p:spPr>
          <p:txBody>
            <a:bodyPr wrap="square">
              <a:spAutoFit/>
            </a:bodyPr>
            <a:lstStyle/>
            <a:p>
              <a:r>
                <a:rPr lang="en-US" sz="1000" b="1" dirty="0"/>
                <a:t>F</a:t>
              </a:r>
              <a:r>
                <a:rPr lang="en-US" sz="1000" b="1" baseline="-25000" dirty="0"/>
                <a:t>3</a:t>
              </a:r>
              <a:endParaRPr lang="he-IL" sz="1000" b="1" baseline="-25000" dirty="0"/>
            </a:p>
          </p:txBody>
        </p:sp>
        <p:sp>
          <p:nvSpPr>
            <p:cNvPr id="167" name="TextBox 166">
              <a:extLst>
                <a:ext uri="{FF2B5EF4-FFF2-40B4-BE49-F238E27FC236}">
                  <a16:creationId xmlns:a16="http://schemas.microsoft.com/office/drawing/2014/main" id="{25507044-3D9A-2364-0DA3-301B37078CAD}"/>
                </a:ext>
              </a:extLst>
            </p:cNvPr>
            <p:cNvSpPr txBox="1"/>
            <p:nvPr/>
          </p:nvSpPr>
          <p:spPr>
            <a:xfrm>
              <a:off x="3538232" y="4261467"/>
              <a:ext cx="305912" cy="246221"/>
            </a:xfrm>
            <a:prstGeom prst="rect">
              <a:avLst/>
            </a:prstGeom>
            <a:noFill/>
          </p:spPr>
          <p:txBody>
            <a:bodyPr wrap="square">
              <a:spAutoFit/>
            </a:bodyPr>
            <a:lstStyle/>
            <a:p>
              <a:r>
                <a:rPr lang="en-US" sz="1000" b="1" dirty="0"/>
                <a:t>B</a:t>
              </a:r>
              <a:r>
                <a:rPr lang="en-US" sz="1000" b="1" baseline="-25000" dirty="0"/>
                <a:t>4</a:t>
              </a:r>
              <a:endParaRPr lang="he-IL" sz="1000" b="1" baseline="-25000" dirty="0"/>
            </a:p>
          </p:txBody>
        </p:sp>
      </p:grpSp>
      <p:grpSp>
        <p:nvGrpSpPr>
          <p:cNvPr id="180" name="Group 179">
            <a:extLst>
              <a:ext uri="{FF2B5EF4-FFF2-40B4-BE49-F238E27FC236}">
                <a16:creationId xmlns:a16="http://schemas.microsoft.com/office/drawing/2014/main" id="{FEAD5C2D-80C3-B3BB-6A4A-AAB3559503A3}"/>
              </a:ext>
            </a:extLst>
          </p:cNvPr>
          <p:cNvGrpSpPr/>
          <p:nvPr/>
        </p:nvGrpSpPr>
        <p:grpSpPr>
          <a:xfrm>
            <a:off x="3844558" y="3477159"/>
            <a:ext cx="388248" cy="1665065"/>
            <a:chOff x="3844558" y="3477159"/>
            <a:chExt cx="388248" cy="1665065"/>
          </a:xfrm>
        </p:grpSpPr>
        <p:pic>
          <p:nvPicPr>
            <p:cNvPr id="50" name="Picture 49" descr="A white and orange logo&#10;&#10;Description automatically generated">
              <a:extLst>
                <a:ext uri="{FF2B5EF4-FFF2-40B4-BE49-F238E27FC236}">
                  <a16:creationId xmlns:a16="http://schemas.microsoft.com/office/drawing/2014/main" id="{ECDCD0A0-A100-E984-6106-530E69E9E6AB}"/>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22579" y="3702587"/>
              <a:ext cx="203073" cy="203073"/>
            </a:xfrm>
            <a:prstGeom prst="rect">
              <a:avLst/>
            </a:prstGeom>
          </p:spPr>
        </p:pic>
        <p:pic>
          <p:nvPicPr>
            <p:cNvPr id="51" name="Picture 50">
              <a:extLst>
                <a:ext uri="{FF2B5EF4-FFF2-40B4-BE49-F238E27FC236}">
                  <a16:creationId xmlns:a16="http://schemas.microsoft.com/office/drawing/2014/main" id="{23A5E084-26DD-D1E6-BF5C-AFE9A3DFAEDB}"/>
                </a:ext>
              </a:extLst>
            </p:cNvPr>
            <p:cNvPicPr>
              <a:picLocks noChangeAspect="1"/>
            </p:cNvPicPr>
            <p:nvPr/>
          </p:nvPicPr>
          <p:blipFill rotWithShape="1">
            <a:blip r:embed="rId11"/>
            <a:srcRect l="13040" t="10529" r="7555" b="4645"/>
            <a:stretch/>
          </p:blipFill>
          <p:spPr>
            <a:xfrm>
              <a:off x="3922579" y="4128513"/>
              <a:ext cx="211218" cy="203073"/>
            </a:xfrm>
            <a:prstGeom prst="rect">
              <a:avLst/>
            </a:prstGeom>
          </p:spPr>
        </p:pic>
        <p:cxnSp>
          <p:nvCxnSpPr>
            <p:cNvPr id="52" name="Straight Arrow Connector 51">
              <a:extLst>
                <a:ext uri="{FF2B5EF4-FFF2-40B4-BE49-F238E27FC236}">
                  <a16:creationId xmlns:a16="http://schemas.microsoft.com/office/drawing/2014/main" id="{66177BD4-2ED6-3218-78A1-467A63E7A7C9}"/>
                </a:ext>
              </a:extLst>
            </p:cNvPr>
            <p:cNvCxnSpPr>
              <a:stCxn id="50" idx="2"/>
              <a:endCxn id="51" idx="0"/>
            </p:cNvCxnSpPr>
            <p:nvPr/>
          </p:nvCxnSpPr>
          <p:spPr>
            <a:xfrm>
              <a:off x="4024116" y="3905660"/>
              <a:ext cx="4072" cy="22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B896C9D9-5600-A218-8AE5-6E44D29BCA54}"/>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24115" y="4249620"/>
              <a:ext cx="197686" cy="141514"/>
            </a:xfrm>
            <a:prstGeom prst="rect">
              <a:avLst/>
            </a:prstGeom>
          </p:spPr>
        </p:pic>
        <p:pic>
          <p:nvPicPr>
            <p:cNvPr id="54" name="Picture 53">
              <a:extLst>
                <a:ext uri="{FF2B5EF4-FFF2-40B4-BE49-F238E27FC236}">
                  <a16:creationId xmlns:a16="http://schemas.microsoft.com/office/drawing/2014/main" id="{93774EAE-FCE0-200A-9F29-691B609EB7D3}"/>
                </a:ext>
              </a:extLst>
            </p:cNvPr>
            <p:cNvPicPr>
              <a:picLocks noChangeAspect="1"/>
            </p:cNvPicPr>
            <p:nvPr/>
          </p:nvPicPr>
          <p:blipFill rotWithShape="1">
            <a:blip r:embed="rId8"/>
            <a:srcRect l="37088" t="21777" r="37048" b="22445"/>
            <a:stretch/>
          </p:blipFill>
          <p:spPr>
            <a:xfrm rot="2616529">
              <a:off x="3978130" y="4614565"/>
              <a:ext cx="185502" cy="242886"/>
            </a:xfrm>
            <a:prstGeom prst="rect">
              <a:avLst/>
            </a:prstGeom>
          </p:spPr>
        </p:pic>
        <p:sp>
          <p:nvSpPr>
            <p:cNvPr id="151" name="TextBox 150">
              <a:extLst>
                <a:ext uri="{FF2B5EF4-FFF2-40B4-BE49-F238E27FC236}">
                  <a16:creationId xmlns:a16="http://schemas.microsoft.com/office/drawing/2014/main" id="{389A9CEC-2CA0-F58F-9991-5D0F47A3A01A}"/>
                </a:ext>
              </a:extLst>
            </p:cNvPr>
            <p:cNvSpPr txBox="1"/>
            <p:nvPr/>
          </p:nvSpPr>
          <p:spPr>
            <a:xfrm>
              <a:off x="3844558" y="4942169"/>
              <a:ext cx="388248" cy="200055"/>
            </a:xfrm>
            <a:prstGeom prst="rect">
              <a:avLst/>
            </a:prstGeom>
            <a:noFill/>
          </p:spPr>
          <p:txBody>
            <a:bodyPr wrap="none" rtlCol="1">
              <a:spAutoFit/>
            </a:bodyPr>
            <a:lstStyle/>
            <a:p>
              <a:r>
                <a:rPr lang="en-US" sz="700" b="1" dirty="0"/>
                <a:t>11:23</a:t>
              </a:r>
              <a:endParaRPr lang="he-IL" sz="700" b="1" dirty="0"/>
            </a:p>
          </p:txBody>
        </p:sp>
        <p:sp>
          <p:nvSpPr>
            <p:cNvPr id="157" name="TextBox 156">
              <a:extLst>
                <a:ext uri="{FF2B5EF4-FFF2-40B4-BE49-F238E27FC236}">
                  <a16:creationId xmlns:a16="http://schemas.microsoft.com/office/drawing/2014/main" id="{DAE2289F-23CF-41A7-97FA-C6148AF588C2}"/>
                </a:ext>
              </a:extLst>
            </p:cNvPr>
            <p:cNvSpPr txBox="1"/>
            <p:nvPr/>
          </p:nvSpPr>
          <p:spPr>
            <a:xfrm>
              <a:off x="3873921" y="3477159"/>
              <a:ext cx="311748" cy="246221"/>
            </a:xfrm>
            <a:prstGeom prst="rect">
              <a:avLst/>
            </a:prstGeom>
            <a:noFill/>
          </p:spPr>
          <p:txBody>
            <a:bodyPr wrap="square">
              <a:spAutoFit/>
            </a:bodyPr>
            <a:lstStyle/>
            <a:p>
              <a:r>
                <a:rPr lang="en-US" sz="1000" b="1" dirty="0"/>
                <a:t>F</a:t>
              </a:r>
              <a:r>
                <a:rPr lang="en-US" sz="1000" b="1" baseline="-25000" dirty="0"/>
                <a:t>1</a:t>
              </a:r>
              <a:endParaRPr lang="he-IL" sz="1000" b="1" baseline="-25000" dirty="0"/>
            </a:p>
          </p:txBody>
        </p:sp>
        <p:sp>
          <p:nvSpPr>
            <p:cNvPr id="168" name="TextBox 167">
              <a:extLst>
                <a:ext uri="{FF2B5EF4-FFF2-40B4-BE49-F238E27FC236}">
                  <a16:creationId xmlns:a16="http://schemas.microsoft.com/office/drawing/2014/main" id="{E79538B8-4161-3384-0209-FFE442E6C31C}"/>
                </a:ext>
              </a:extLst>
            </p:cNvPr>
            <p:cNvSpPr txBox="1"/>
            <p:nvPr/>
          </p:nvSpPr>
          <p:spPr>
            <a:xfrm>
              <a:off x="3873196" y="4261467"/>
              <a:ext cx="305912" cy="246221"/>
            </a:xfrm>
            <a:prstGeom prst="rect">
              <a:avLst/>
            </a:prstGeom>
            <a:noFill/>
          </p:spPr>
          <p:txBody>
            <a:bodyPr wrap="square">
              <a:spAutoFit/>
            </a:bodyPr>
            <a:lstStyle/>
            <a:p>
              <a:r>
                <a:rPr lang="en-US" sz="1000" b="1" dirty="0"/>
                <a:t>B</a:t>
              </a:r>
              <a:r>
                <a:rPr lang="en-US" sz="1000" b="1" baseline="-25000" dirty="0"/>
                <a:t>1</a:t>
              </a:r>
              <a:endParaRPr lang="he-IL" sz="1000" b="1" baseline="-25000" dirty="0"/>
            </a:p>
          </p:txBody>
        </p:sp>
      </p:grpSp>
      <p:grpSp>
        <p:nvGrpSpPr>
          <p:cNvPr id="186" name="Group 185">
            <a:extLst>
              <a:ext uri="{FF2B5EF4-FFF2-40B4-BE49-F238E27FC236}">
                <a16:creationId xmlns:a16="http://schemas.microsoft.com/office/drawing/2014/main" id="{AD049363-095B-4A91-E42F-82FA156A0AD9}"/>
              </a:ext>
            </a:extLst>
          </p:cNvPr>
          <p:cNvGrpSpPr/>
          <p:nvPr/>
        </p:nvGrpSpPr>
        <p:grpSpPr>
          <a:xfrm>
            <a:off x="4345421" y="3477159"/>
            <a:ext cx="436742" cy="1665065"/>
            <a:chOff x="4345421" y="3477159"/>
            <a:chExt cx="436742" cy="1665065"/>
          </a:xfrm>
        </p:grpSpPr>
        <p:sp>
          <p:nvSpPr>
            <p:cNvPr id="152" name="TextBox 151">
              <a:extLst>
                <a:ext uri="{FF2B5EF4-FFF2-40B4-BE49-F238E27FC236}">
                  <a16:creationId xmlns:a16="http://schemas.microsoft.com/office/drawing/2014/main" id="{4EACC425-AC05-5D48-FA11-3960BA6E376B}"/>
                </a:ext>
              </a:extLst>
            </p:cNvPr>
            <p:cNvSpPr txBox="1"/>
            <p:nvPr/>
          </p:nvSpPr>
          <p:spPr>
            <a:xfrm>
              <a:off x="4345421" y="4942169"/>
              <a:ext cx="388248" cy="200055"/>
            </a:xfrm>
            <a:prstGeom prst="rect">
              <a:avLst/>
            </a:prstGeom>
            <a:noFill/>
          </p:spPr>
          <p:txBody>
            <a:bodyPr wrap="none" rtlCol="1">
              <a:spAutoFit/>
            </a:bodyPr>
            <a:lstStyle/>
            <a:p>
              <a:r>
                <a:rPr lang="en-US" sz="700" b="1" dirty="0"/>
                <a:t>11:45</a:t>
              </a:r>
              <a:endParaRPr lang="he-IL" sz="700" b="1" dirty="0"/>
            </a:p>
          </p:txBody>
        </p:sp>
        <p:grpSp>
          <p:nvGrpSpPr>
            <p:cNvPr id="181" name="Group 180">
              <a:extLst>
                <a:ext uri="{FF2B5EF4-FFF2-40B4-BE49-F238E27FC236}">
                  <a16:creationId xmlns:a16="http://schemas.microsoft.com/office/drawing/2014/main" id="{464F73DE-C0C2-4491-DEC4-E5B2198D68F4}"/>
                </a:ext>
              </a:extLst>
            </p:cNvPr>
            <p:cNvGrpSpPr/>
            <p:nvPr/>
          </p:nvGrpSpPr>
          <p:grpSpPr>
            <a:xfrm>
              <a:off x="4370388" y="3477159"/>
              <a:ext cx="411775" cy="1380292"/>
              <a:chOff x="4370388" y="3477159"/>
              <a:chExt cx="411775" cy="1380292"/>
            </a:xfrm>
          </p:grpSpPr>
          <p:pic>
            <p:nvPicPr>
              <p:cNvPr id="73" name="Picture 72" descr="A white and orange logo&#10;&#10;Description automatically generated">
                <a:extLst>
                  <a:ext uri="{FF2B5EF4-FFF2-40B4-BE49-F238E27FC236}">
                    <a16:creationId xmlns:a16="http://schemas.microsoft.com/office/drawing/2014/main" id="{DF178148-84DE-D8D3-D457-7308FC0DDF94}"/>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419544" y="3702587"/>
                <a:ext cx="203073" cy="203073"/>
              </a:xfrm>
              <a:prstGeom prst="rect">
                <a:avLst/>
              </a:prstGeom>
            </p:spPr>
          </p:pic>
          <p:pic>
            <p:nvPicPr>
              <p:cNvPr id="74" name="Picture 73">
                <a:extLst>
                  <a:ext uri="{FF2B5EF4-FFF2-40B4-BE49-F238E27FC236}">
                    <a16:creationId xmlns:a16="http://schemas.microsoft.com/office/drawing/2014/main" id="{9A338282-A869-CDAA-C86E-D5AE8426E634}"/>
                  </a:ext>
                </a:extLst>
              </p:cNvPr>
              <p:cNvPicPr>
                <a:picLocks noChangeAspect="1"/>
              </p:cNvPicPr>
              <p:nvPr/>
            </p:nvPicPr>
            <p:blipFill rotWithShape="1">
              <a:blip r:embed="rId11"/>
              <a:srcRect l="13040" t="10529" r="7555" b="4645"/>
              <a:stretch/>
            </p:blipFill>
            <p:spPr>
              <a:xfrm>
                <a:off x="4419544" y="4128513"/>
                <a:ext cx="211218" cy="203073"/>
              </a:xfrm>
              <a:prstGeom prst="rect">
                <a:avLst/>
              </a:prstGeom>
            </p:spPr>
          </p:pic>
          <p:cxnSp>
            <p:nvCxnSpPr>
              <p:cNvPr id="75" name="Straight Arrow Connector 74">
                <a:extLst>
                  <a:ext uri="{FF2B5EF4-FFF2-40B4-BE49-F238E27FC236}">
                    <a16:creationId xmlns:a16="http://schemas.microsoft.com/office/drawing/2014/main" id="{D0A83B44-E0B5-FA91-13E6-74D7E8FFDDAF}"/>
                  </a:ext>
                </a:extLst>
              </p:cNvPr>
              <p:cNvCxnSpPr>
                <a:stCxn id="73" idx="2"/>
                <a:endCxn id="74" idx="0"/>
              </p:cNvCxnSpPr>
              <p:nvPr/>
            </p:nvCxnSpPr>
            <p:spPr>
              <a:xfrm>
                <a:off x="4521081" y="3905660"/>
                <a:ext cx="4072" cy="22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7E3B975B-324C-3128-66C9-630EDE5553BD}"/>
                  </a:ext>
                </a:extLst>
              </p:cNvPr>
              <p:cNvGrpSpPr/>
              <p:nvPr/>
            </p:nvGrpSpPr>
            <p:grpSpPr>
              <a:xfrm>
                <a:off x="4485634" y="4190997"/>
                <a:ext cx="296529" cy="229862"/>
                <a:chOff x="1974033" y="4831201"/>
                <a:chExt cx="296529" cy="229862"/>
              </a:xfrm>
            </p:grpSpPr>
            <p:pic>
              <p:nvPicPr>
                <p:cNvPr id="77" name="Picture 76">
                  <a:extLst>
                    <a:ext uri="{FF2B5EF4-FFF2-40B4-BE49-F238E27FC236}">
                      <a16:creationId xmlns:a16="http://schemas.microsoft.com/office/drawing/2014/main" id="{FDBDF8F8-EEE6-8B9D-87F1-9B5B0B7EF15C}"/>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74033" y="4880104"/>
                  <a:ext cx="197686" cy="141514"/>
                </a:xfrm>
                <a:prstGeom prst="rect">
                  <a:avLst/>
                </a:prstGeom>
              </p:spPr>
            </p:pic>
            <p:pic>
              <p:nvPicPr>
                <p:cNvPr id="78" name="Picture 77">
                  <a:extLst>
                    <a:ext uri="{FF2B5EF4-FFF2-40B4-BE49-F238E27FC236}">
                      <a16:creationId xmlns:a16="http://schemas.microsoft.com/office/drawing/2014/main" id="{19155BAC-F8AB-98ED-F545-E151B527CE87}"/>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72876" y="4831201"/>
                  <a:ext cx="197686" cy="141514"/>
                </a:xfrm>
                <a:prstGeom prst="rect">
                  <a:avLst/>
                </a:prstGeom>
              </p:spPr>
            </p:pic>
            <p:pic>
              <p:nvPicPr>
                <p:cNvPr id="79" name="Picture 78">
                  <a:extLst>
                    <a:ext uri="{FF2B5EF4-FFF2-40B4-BE49-F238E27FC236}">
                      <a16:creationId xmlns:a16="http://schemas.microsoft.com/office/drawing/2014/main" id="{34728BE6-0296-53B0-CD9A-11E7CE5F7EED}"/>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60586" y="4919549"/>
                  <a:ext cx="197686" cy="141514"/>
                </a:xfrm>
                <a:prstGeom prst="rect">
                  <a:avLst/>
                </a:prstGeom>
              </p:spPr>
            </p:pic>
          </p:grpSp>
          <p:pic>
            <p:nvPicPr>
              <p:cNvPr id="80" name="Picture 79">
                <a:extLst>
                  <a:ext uri="{FF2B5EF4-FFF2-40B4-BE49-F238E27FC236}">
                    <a16:creationId xmlns:a16="http://schemas.microsoft.com/office/drawing/2014/main" id="{D84FB4BA-0EC0-85E2-F028-26068A50AE0E}"/>
                  </a:ext>
                </a:extLst>
              </p:cNvPr>
              <p:cNvPicPr>
                <a:picLocks noChangeAspect="1"/>
              </p:cNvPicPr>
              <p:nvPr/>
            </p:nvPicPr>
            <p:blipFill rotWithShape="1">
              <a:blip r:embed="rId8"/>
              <a:srcRect l="37088" t="21777" r="37048" b="22445"/>
              <a:stretch/>
            </p:blipFill>
            <p:spPr>
              <a:xfrm rot="2616529">
                <a:off x="4451897" y="4614565"/>
                <a:ext cx="185502" cy="242886"/>
              </a:xfrm>
              <a:prstGeom prst="rect">
                <a:avLst/>
              </a:prstGeom>
            </p:spPr>
          </p:pic>
          <p:sp>
            <p:nvSpPr>
              <p:cNvPr id="166" name="TextBox 165">
                <a:extLst>
                  <a:ext uri="{FF2B5EF4-FFF2-40B4-BE49-F238E27FC236}">
                    <a16:creationId xmlns:a16="http://schemas.microsoft.com/office/drawing/2014/main" id="{598B4345-E0A7-7EF7-2E4F-F3AE8695E2BE}"/>
                  </a:ext>
                </a:extLst>
              </p:cNvPr>
              <p:cNvSpPr txBox="1"/>
              <p:nvPr/>
            </p:nvSpPr>
            <p:spPr>
              <a:xfrm>
                <a:off x="4370388" y="3477159"/>
                <a:ext cx="311748" cy="246221"/>
              </a:xfrm>
              <a:prstGeom prst="rect">
                <a:avLst/>
              </a:prstGeom>
              <a:noFill/>
            </p:spPr>
            <p:txBody>
              <a:bodyPr wrap="square">
                <a:spAutoFit/>
              </a:bodyPr>
              <a:lstStyle/>
              <a:p>
                <a:r>
                  <a:rPr lang="en-US" sz="1000" b="1" dirty="0"/>
                  <a:t>F</a:t>
                </a:r>
                <a:r>
                  <a:rPr lang="en-US" sz="1000" b="1" baseline="-25000" dirty="0"/>
                  <a:t>9</a:t>
                </a:r>
                <a:endParaRPr lang="he-IL" sz="1000" b="1" baseline="-25000" dirty="0"/>
              </a:p>
            </p:txBody>
          </p:sp>
          <p:sp>
            <p:nvSpPr>
              <p:cNvPr id="169" name="TextBox 168">
                <a:extLst>
                  <a:ext uri="{FF2B5EF4-FFF2-40B4-BE49-F238E27FC236}">
                    <a16:creationId xmlns:a16="http://schemas.microsoft.com/office/drawing/2014/main" id="{FFBDF342-183B-38B6-2887-BE06CC0AB637}"/>
                  </a:ext>
                </a:extLst>
              </p:cNvPr>
              <p:cNvSpPr txBox="1"/>
              <p:nvPr/>
            </p:nvSpPr>
            <p:spPr>
              <a:xfrm>
                <a:off x="4388625" y="4261467"/>
                <a:ext cx="305912" cy="246221"/>
              </a:xfrm>
              <a:prstGeom prst="rect">
                <a:avLst/>
              </a:prstGeom>
              <a:noFill/>
            </p:spPr>
            <p:txBody>
              <a:bodyPr wrap="square">
                <a:spAutoFit/>
              </a:bodyPr>
              <a:lstStyle/>
              <a:p>
                <a:r>
                  <a:rPr lang="en-US" sz="1000" b="1" dirty="0"/>
                  <a:t>B</a:t>
                </a:r>
                <a:r>
                  <a:rPr lang="en-US" sz="1000" b="1" baseline="-25000" dirty="0"/>
                  <a:t>1</a:t>
                </a:r>
                <a:endParaRPr lang="he-IL" sz="1000" b="1" baseline="-25000" dirty="0"/>
              </a:p>
            </p:txBody>
          </p:sp>
        </p:grpSp>
      </p:grpSp>
      <p:grpSp>
        <p:nvGrpSpPr>
          <p:cNvPr id="185" name="Group 184">
            <a:extLst>
              <a:ext uri="{FF2B5EF4-FFF2-40B4-BE49-F238E27FC236}">
                <a16:creationId xmlns:a16="http://schemas.microsoft.com/office/drawing/2014/main" id="{6E65823B-71C8-5946-8761-60B8BCD4380C}"/>
              </a:ext>
            </a:extLst>
          </p:cNvPr>
          <p:cNvGrpSpPr/>
          <p:nvPr/>
        </p:nvGrpSpPr>
        <p:grpSpPr>
          <a:xfrm>
            <a:off x="2261086" y="3477159"/>
            <a:ext cx="422848" cy="1669951"/>
            <a:chOff x="2261086" y="3477159"/>
            <a:chExt cx="422848" cy="1669951"/>
          </a:xfrm>
        </p:grpSpPr>
        <p:grpSp>
          <p:nvGrpSpPr>
            <p:cNvPr id="184" name="Group 183">
              <a:extLst>
                <a:ext uri="{FF2B5EF4-FFF2-40B4-BE49-F238E27FC236}">
                  <a16:creationId xmlns:a16="http://schemas.microsoft.com/office/drawing/2014/main" id="{8F0319FA-0ABD-809F-AFF0-CAC2B58AB163}"/>
                </a:ext>
              </a:extLst>
            </p:cNvPr>
            <p:cNvGrpSpPr/>
            <p:nvPr/>
          </p:nvGrpSpPr>
          <p:grpSpPr>
            <a:xfrm>
              <a:off x="2261086" y="3477159"/>
              <a:ext cx="393702" cy="1669951"/>
              <a:chOff x="2261086" y="3477159"/>
              <a:chExt cx="393702" cy="1669951"/>
            </a:xfrm>
          </p:grpSpPr>
          <p:sp>
            <p:nvSpPr>
              <p:cNvPr id="163" name="TextBox 162">
                <a:extLst>
                  <a:ext uri="{FF2B5EF4-FFF2-40B4-BE49-F238E27FC236}">
                    <a16:creationId xmlns:a16="http://schemas.microsoft.com/office/drawing/2014/main" id="{0B99365E-39A7-99CF-B057-6D6F83EE3314}"/>
                  </a:ext>
                </a:extLst>
              </p:cNvPr>
              <p:cNvSpPr txBox="1"/>
              <p:nvPr/>
            </p:nvSpPr>
            <p:spPr>
              <a:xfrm>
                <a:off x="2348876" y="4261467"/>
                <a:ext cx="305912" cy="246221"/>
              </a:xfrm>
              <a:prstGeom prst="rect">
                <a:avLst/>
              </a:prstGeom>
              <a:noFill/>
            </p:spPr>
            <p:txBody>
              <a:bodyPr wrap="square">
                <a:spAutoFit/>
              </a:bodyPr>
              <a:lstStyle/>
              <a:p>
                <a:r>
                  <a:rPr lang="en-US" sz="1000" b="1" dirty="0"/>
                  <a:t>B</a:t>
                </a:r>
                <a:r>
                  <a:rPr lang="en-US" sz="1000" b="1" baseline="-25000" dirty="0"/>
                  <a:t>1</a:t>
                </a:r>
                <a:endParaRPr lang="he-IL" sz="1000" b="1" baseline="-25000" dirty="0"/>
              </a:p>
            </p:txBody>
          </p:sp>
          <p:grpSp>
            <p:nvGrpSpPr>
              <p:cNvPr id="175" name="Group 174">
                <a:extLst>
                  <a:ext uri="{FF2B5EF4-FFF2-40B4-BE49-F238E27FC236}">
                    <a16:creationId xmlns:a16="http://schemas.microsoft.com/office/drawing/2014/main" id="{105B4519-A3F6-A253-CAF4-2B664B8BEB3D}"/>
                  </a:ext>
                </a:extLst>
              </p:cNvPr>
              <p:cNvGrpSpPr/>
              <p:nvPr/>
            </p:nvGrpSpPr>
            <p:grpSpPr>
              <a:xfrm>
                <a:off x="2261086" y="3477159"/>
                <a:ext cx="388248" cy="1669951"/>
                <a:chOff x="2261086" y="3477159"/>
                <a:chExt cx="388248" cy="1669951"/>
              </a:xfrm>
            </p:grpSpPr>
            <p:sp>
              <p:nvSpPr>
                <p:cNvPr id="162" name="TextBox 161">
                  <a:extLst>
                    <a:ext uri="{FF2B5EF4-FFF2-40B4-BE49-F238E27FC236}">
                      <a16:creationId xmlns:a16="http://schemas.microsoft.com/office/drawing/2014/main" id="{C74159FA-DEC3-13D3-040C-E9978D5ACCB6}"/>
                    </a:ext>
                  </a:extLst>
                </p:cNvPr>
                <p:cNvSpPr txBox="1"/>
                <p:nvPr/>
              </p:nvSpPr>
              <p:spPr>
                <a:xfrm>
                  <a:off x="2341942" y="3477159"/>
                  <a:ext cx="302612" cy="246221"/>
                </a:xfrm>
                <a:prstGeom prst="rect">
                  <a:avLst/>
                </a:prstGeom>
                <a:noFill/>
              </p:spPr>
              <p:txBody>
                <a:bodyPr wrap="square">
                  <a:spAutoFit/>
                </a:bodyPr>
                <a:lstStyle/>
                <a:p>
                  <a:r>
                    <a:rPr lang="en-US" sz="1000" b="1" dirty="0"/>
                    <a:t>F</a:t>
                  </a:r>
                  <a:r>
                    <a:rPr lang="en-US" sz="1000" b="1" baseline="-25000" dirty="0"/>
                    <a:t>2</a:t>
                  </a:r>
                  <a:endParaRPr lang="he-IL" sz="1000" b="1" baseline="-25000" dirty="0"/>
                </a:p>
              </p:txBody>
            </p:sp>
            <p:grpSp>
              <p:nvGrpSpPr>
                <p:cNvPr id="173" name="Group 172">
                  <a:extLst>
                    <a:ext uri="{FF2B5EF4-FFF2-40B4-BE49-F238E27FC236}">
                      <a16:creationId xmlns:a16="http://schemas.microsoft.com/office/drawing/2014/main" id="{4CAA1FC2-4583-5895-2126-5D934EFBB4D5}"/>
                    </a:ext>
                  </a:extLst>
                </p:cNvPr>
                <p:cNvGrpSpPr/>
                <p:nvPr/>
              </p:nvGrpSpPr>
              <p:grpSpPr>
                <a:xfrm>
                  <a:off x="2261086" y="3696865"/>
                  <a:ext cx="388248" cy="1450245"/>
                  <a:chOff x="2261086" y="3696865"/>
                  <a:chExt cx="388248" cy="1450245"/>
                </a:xfrm>
              </p:grpSpPr>
              <p:pic>
                <p:nvPicPr>
                  <p:cNvPr id="158" name="Picture 157" descr="A white and orange logo&#10;&#10;Description automatically generated">
                    <a:extLst>
                      <a:ext uri="{FF2B5EF4-FFF2-40B4-BE49-F238E27FC236}">
                        <a16:creationId xmlns:a16="http://schemas.microsoft.com/office/drawing/2014/main" id="{3A4FDAC3-A430-BAD7-9DCD-D482C32CE609}"/>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84712" y="3696865"/>
                    <a:ext cx="203073" cy="203073"/>
                  </a:xfrm>
                  <a:prstGeom prst="rect">
                    <a:avLst/>
                  </a:prstGeom>
                </p:spPr>
              </p:pic>
              <p:pic>
                <p:nvPicPr>
                  <p:cNvPr id="159" name="Picture 158">
                    <a:extLst>
                      <a:ext uri="{FF2B5EF4-FFF2-40B4-BE49-F238E27FC236}">
                        <a16:creationId xmlns:a16="http://schemas.microsoft.com/office/drawing/2014/main" id="{3DAA50FE-1588-0BC8-7895-179E01A4E181}"/>
                      </a:ext>
                    </a:extLst>
                  </p:cNvPr>
                  <p:cNvPicPr>
                    <a:picLocks noChangeAspect="1"/>
                  </p:cNvPicPr>
                  <p:nvPr/>
                </p:nvPicPr>
                <p:blipFill rotWithShape="1">
                  <a:blip r:embed="rId11"/>
                  <a:srcRect l="13040" t="10529" r="7555" b="4645"/>
                  <a:stretch/>
                </p:blipFill>
                <p:spPr>
                  <a:xfrm>
                    <a:off x="2384712" y="4122791"/>
                    <a:ext cx="211218" cy="203073"/>
                  </a:xfrm>
                  <a:prstGeom prst="rect">
                    <a:avLst/>
                  </a:prstGeom>
                </p:spPr>
              </p:pic>
              <p:cxnSp>
                <p:nvCxnSpPr>
                  <p:cNvPr id="160" name="Straight Arrow Connector 159">
                    <a:extLst>
                      <a:ext uri="{FF2B5EF4-FFF2-40B4-BE49-F238E27FC236}">
                        <a16:creationId xmlns:a16="http://schemas.microsoft.com/office/drawing/2014/main" id="{ADC696F2-96A3-F894-A1C2-D7BD5381A1DF}"/>
                      </a:ext>
                    </a:extLst>
                  </p:cNvPr>
                  <p:cNvCxnSpPr>
                    <a:stCxn id="158" idx="2"/>
                    <a:endCxn id="159" idx="0"/>
                  </p:cNvCxnSpPr>
                  <p:nvPr/>
                </p:nvCxnSpPr>
                <p:spPr>
                  <a:xfrm>
                    <a:off x="2486249" y="3899938"/>
                    <a:ext cx="4072" cy="222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6A5E52A8-F699-14FA-B5AF-54AE3E14274F}"/>
                      </a:ext>
                    </a:extLst>
                  </p:cNvPr>
                  <p:cNvSpPr txBox="1"/>
                  <p:nvPr/>
                </p:nvSpPr>
                <p:spPr>
                  <a:xfrm>
                    <a:off x="2261086" y="4947055"/>
                    <a:ext cx="388248" cy="200055"/>
                  </a:xfrm>
                  <a:prstGeom prst="rect">
                    <a:avLst/>
                  </a:prstGeom>
                  <a:noFill/>
                </p:spPr>
                <p:txBody>
                  <a:bodyPr wrap="none" rtlCol="1">
                    <a:spAutoFit/>
                  </a:bodyPr>
                  <a:lstStyle/>
                  <a:p>
                    <a:r>
                      <a:rPr lang="en-US" sz="700" b="1" dirty="0"/>
                      <a:t>10:20</a:t>
                    </a:r>
                    <a:endParaRPr lang="he-IL" sz="700" b="1" dirty="0"/>
                  </a:p>
                </p:txBody>
              </p:sp>
            </p:grpSp>
            <p:pic>
              <p:nvPicPr>
                <p:cNvPr id="171" name="Picture 170">
                  <a:extLst>
                    <a:ext uri="{FF2B5EF4-FFF2-40B4-BE49-F238E27FC236}">
                      <a16:creationId xmlns:a16="http://schemas.microsoft.com/office/drawing/2014/main" id="{D72C8380-206F-0AEF-43E1-54BCE3D1B4D6}"/>
                    </a:ext>
                  </a:extLst>
                </p:cNvPr>
                <p:cNvPicPr>
                  <a:picLocks noChangeAspect="1"/>
                </p:cNvPicPr>
                <p:nvPr/>
              </p:nvPicPr>
              <p:blipFill rotWithShape="1">
                <a:blip r:embed="rId8"/>
                <a:srcRect l="37088" t="21777" r="37048" b="22445"/>
                <a:stretch/>
              </p:blipFill>
              <p:spPr>
                <a:xfrm rot="2616529">
                  <a:off x="2361582" y="4614565"/>
                  <a:ext cx="185502" cy="242886"/>
                </a:xfrm>
                <a:prstGeom prst="rect">
                  <a:avLst/>
                </a:prstGeom>
              </p:spPr>
            </p:pic>
          </p:grpSp>
        </p:grpSp>
        <p:pic>
          <p:nvPicPr>
            <p:cNvPr id="161" name="Picture 160">
              <a:extLst>
                <a:ext uri="{FF2B5EF4-FFF2-40B4-BE49-F238E27FC236}">
                  <a16:creationId xmlns:a16="http://schemas.microsoft.com/office/drawing/2014/main" id="{49888822-F2AE-FB0E-8A34-A539C7955CC7}"/>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486248" y="4238756"/>
              <a:ext cx="197686" cy="141514"/>
            </a:xfrm>
            <a:prstGeom prst="rect">
              <a:avLst/>
            </a:prstGeom>
          </p:spPr>
        </p:pic>
      </p:grpSp>
      <p:grpSp>
        <p:nvGrpSpPr>
          <p:cNvPr id="183" name="Group 182">
            <a:extLst>
              <a:ext uri="{FF2B5EF4-FFF2-40B4-BE49-F238E27FC236}">
                <a16:creationId xmlns:a16="http://schemas.microsoft.com/office/drawing/2014/main" id="{91AA1986-C2E8-B555-6F27-060B0EC77186}"/>
              </a:ext>
            </a:extLst>
          </p:cNvPr>
          <p:cNvGrpSpPr/>
          <p:nvPr/>
        </p:nvGrpSpPr>
        <p:grpSpPr>
          <a:xfrm>
            <a:off x="1969937" y="3477159"/>
            <a:ext cx="443595" cy="1665065"/>
            <a:chOff x="1961228" y="3477159"/>
            <a:chExt cx="443595" cy="1665065"/>
          </a:xfrm>
        </p:grpSpPr>
        <p:sp>
          <p:nvSpPr>
            <p:cNvPr id="147" name="TextBox 146">
              <a:extLst>
                <a:ext uri="{FF2B5EF4-FFF2-40B4-BE49-F238E27FC236}">
                  <a16:creationId xmlns:a16="http://schemas.microsoft.com/office/drawing/2014/main" id="{088B7086-12E1-DFD2-B3EF-853D826E9265}"/>
                </a:ext>
              </a:extLst>
            </p:cNvPr>
            <p:cNvSpPr txBox="1"/>
            <p:nvPr/>
          </p:nvSpPr>
          <p:spPr>
            <a:xfrm>
              <a:off x="1961228" y="4942169"/>
              <a:ext cx="388248" cy="200055"/>
            </a:xfrm>
            <a:prstGeom prst="rect">
              <a:avLst/>
            </a:prstGeom>
            <a:noFill/>
          </p:spPr>
          <p:txBody>
            <a:bodyPr wrap="none" rtlCol="1">
              <a:spAutoFit/>
            </a:bodyPr>
            <a:lstStyle/>
            <a:p>
              <a:r>
                <a:rPr lang="en-US" sz="700" b="1" dirty="0"/>
                <a:t>10:13</a:t>
              </a:r>
              <a:endParaRPr lang="he-IL" sz="700" b="1" dirty="0"/>
            </a:p>
          </p:txBody>
        </p:sp>
        <p:grpSp>
          <p:nvGrpSpPr>
            <p:cNvPr id="176" name="Group 175">
              <a:extLst>
                <a:ext uri="{FF2B5EF4-FFF2-40B4-BE49-F238E27FC236}">
                  <a16:creationId xmlns:a16="http://schemas.microsoft.com/office/drawing/2014/main" id="{F30AC048-4FF6-1967-FEF3-AAA61D6B48CF}"/>
                </a:ext>
              </a:extLst>
            </p:cNvPr>
            <p:cNvGrpSpPr/>
            <p:nvPr/>
          </p:nvGrpSpPr>
          <p:grpSpPr>
            <a:xfrm>
              <a:off x="1994842" y="3477159"/>
              <a:ext cx="409981" cy="1380292"/>
              <a:chOff x="1994842" y="3477159"/>
              <a:chExt cx="409981" cy="1380292"/>
            </a:xfrm>
          </p:grpSpPr>
          <p:sp>
            <p:nvSpPr>
              <p:cNvPr id="8" name="TextBox 7">
                <a:extLst>
                  <a:ext uri="{FF2B5EF4-FFF2-40B4-BE49-F238E27FC236}">
                    <a16:creationId xmlns:a16="http://schemas.microsoft.com/office/drawing/2014/main" id="{1400E170-411F-BE1C-1E06-28E59B0200A3}"/>
                  </a:ext>
                </a:extLst>
              </p:cNvPr>
              <p:cNvSpPr txBox="1"/>
              <p:nvPr/>
            </p:nvSpPr>
            <p:spPr>
              <a:xfrm>
                <a:off x="2023159" y="3477159"/>
                <a:ext cx="311748" cy="246221"/>
              </a:xfrm>
              <a:prstGeom prst="rect">
                <a:avLst/>
              </a:prstGeom>
              <a:noFill/>
            </p:spPr>
            <p:txBody>
              <a:bodyPr wrap="square">
                <a:spAutoFit/>
              </a:bodyPr>
              <a:lstStyle/>
              <a:p>
                <a:r>
                  <a:rPr lang="en-US" sz="1000" b="1" dirty="0"/>
                  <a:t>F</a:t>
                </a:r>
                <a:r>
                  <a:rPr lang="en-US" sz="1000" b="1" baseline="-25000" dirty="0"/>
                  <a:t>1</a:t>
                </a:r>
                <a:endParaRPr lang="he-IL" sz="1000" b="1" baseline="-25000" dirty="0"/>
              </a:p>
            </p:txBody>
          </p:sp>
          <p:grpSp>
            <p:nvGrpSpPr>
              <p:cNvPr id="172" name="Group 171">
                <a:extLst>
                  <a:ext uri="{FF2B5EF4-FFF2-40B4-BE49-F238E27FC236}">
                    <a16:creationId xmlns:a16="http://schemas.microsoft.com/office/drawing/2014/main" id="{1DF47E41-A096-00B0-F95A-D1A48B03905A}"/>
                  </a:ext>
                </a:extLst>
              </p:cNvPr>
              <p:cNvGrpSpPr/>
              <p:nvPr/>
            </p:nvGrpSpPr>
            <p:grpSpPr>
              <a:xfrm>
                <a:off x="1994842" y="3702587"/>
                <a:ext cx="305912" cy="1154864"/>
                <a:chOff x="1994842" y="3702587"/>
                <a:chExt cx="305912" cy="1154864"/>
              </a:xfrm>
            </p:grpSpPr>
            <p:pic>
              <p:nvPicPr>
                <p:cNvPr id="9" name="Picture 8" descr="A white and orange logo&#10;&#10;Description automatically generated">
                  <a:extLst>
                    <a:ext uri="{FF2B5EF4-FFF2-40B4-BE49-F238E27FC236}">
                      <a16:creationId xmlns:a16="http://schemas.microsoft.com/office/drawing/2014/main" id="{CDDE36E0-11FE-C9F1-4D03-D197F8A14692}"/>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046217" y="3702587"/>
                  <a:ext cx="203073" cy="203073"/>
                </a:xfrm>
                <a:prstGeom prst="rect">
                  <a:avLst/>
                </a:prstGeom>
              </p:spPr>
            </p:pic>
            <p:pic>
              <p:nvPicPr>
                <p:cNvPr id="10" name="Picture 9">
                  <a:extLst>
                    <a:ext uri="{FF2B5EF4-FFF2-40B4-BE49-F238E27FC236}">
                      <a16:creationId xmlns:a16="http://schemas.microsoft.com/office/drawing/2014/main" id="{C4B58C4B-50A2-680C-8181-CB9F79C9EA23}"/>
                    </a:ext>
                  </a:extLst>
                </p:cNvPr>
                <p:cNvPicPr>
                  <a:picLocks noChangeAspect="1"/>
                </p:cNvPicPr>
                <p:nvPr/>
              </p:nvPicPr>
              <p:blipFill rotWithShape="1">
                <a:blip r:embed="rId11"/>
                <a:srcRect l="13040" t="10529" r="7555" b="4645"/>
                <a:stretch/>
              </p:blipFill>
              <p:spPr>
                <a:xfrm>
                  <a:off x="2046217" y="4128513"/>
                  <a:ext cx="211218" cy="203073"/>
                </a:xfrm>
                <a:prstGeom prst="rect">
                  <a:avLst/>
                </a:prstGeom>
              </p:spPr>
            </p:pic>
            <p:cxnSp>
              <p:nvCxnSpPr>
                <p:cNvPr id="14" name="Straight Arrow Connector 13">
                  <a:extLst>
                    <a:ext uri="{FF2B5EF4-FFF2-40B4-BE49-F238E27FC236}">
                      <a16:creationId xmlns:a16="http://schemas.microsoft.com/office/drawing/2014/main" id="{CB86D414-AC6E-898F-C72F-CB965C3D3A85}"/>
                    </a:ext>
                  </a:extLst>
                </p:cNvPr>
                <p:cNvCxnSpPr>
                  <a:stCxn id="9" idx="2"/>
                  <a:endCxn id="10" idx="0"/>
                </p:cNvCxnSpPr>
                <p:nvPr/>
              </p:nvCxnSpPr>
              <p:spPr>
                <a:xfrm>
                  <a:off x="2147754" y="3905660"/>
                  <a:ext cx="4072" cy="222853"/>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pic>
              <p:nvPicPr>
                <p:cNvPr id="37" name="Picture 36">
                  <a:extLst>
                    <a:ext uri="{FF2B5EF4-FFF2-40B4-BE49-F238E27FC236}">
                      <a16:creationId xmlns:a16="http://schemas.microsoft.com/office/drawing/2014/main" id="{DD6B7BB1-EF61-0944-7A52-B95F793A03AF}"/>
                    </a:ext>
                  </a:extLst>
                </p:cNvPr>
                <p:cNvPicPr>
                  <a:picLocks noChangeAspect="1"/>
                </p:cNvPicPr>
                <p:nvPr/>
              </p:nvPicPr>
              <p:blipFill rotWithShape="1">
                <a:blip r:embed="rId8"/>
                <a:srcRect l="37088" t="21777" r="37048" b="22445"/>
                <a:stretch/>
              </p:blipFill>
              <p:spPr>
                <a:xfrm rot="2616529">
                  <a:off x="2057873" y="4614565"/>
                  <a:ext cx="185502" cy="242886"/>
                </a:xfrm>
                <a:prstGeom prst="rect">
                  <a:avLst/>
                </a:prstGeom>
              </p:spPr>
            </p:pic>
            <p:sp>
              <p:nvSpPr>
                <p:cNvPr id="84" name="TextBox 83">
                  <a:extLst>
                    <a:ext uri="{FF2B5EF4-FFF2-40B4-BE49-F238E27FC236}">
                      <a16:creationId xmlns:a16="http://schemas.microsoft.com/office/drawing/2014/main" id="{0BBCC118-ABCB-6887-B284-81C15937448D}"/>
                    </a:ext>
                  </a:extLst>
                </p:cNvPr>
                <p:cNvSpPr txBox="1"/>
                <p:nvPr/>
              </p:nvSpPr>
              <p:spPr>
                <a:xfrm>
                  <a:off x="1994842" y="4263910"/>
                  <a:ext cx="305912" cy="246221"/>
                </a:xfrm>
                <a:prstGeom prst="rect">
                  <a:avLst/>
                </a:prstGeom>
                <a:noFill/>
              </p:spPr>
              <p:txBody>
                <a:bodyPr wrap="square">
                  <a:spAutoFit/>
                </a:bodyPr>
                <a:lstStyle/>
                <a:p>
                  <a:r>
                    <a:rPr lang="en-US" sz="1000" b="1" dirty="0"/>
                    <a:t>B</a:t>
                  </a:r>
                  <a:r>
                    <a:rPr lang="en-US" sz="1000" b="1" baseline="-25000" dirty="0"/>
                    <a:t>2</a:t>
                  </a:r>
                  <a:endParaRPr lang="he-IL" sz="1000" b="1" baseline="-25000" dirty="0"/>
                </a:p>
              </p:txBody>
            </p:sp>
          </p:grpSp>
          <p:grpSp>
            <p:nvGrpSpPr>
              <p:cNvPr id="25" name="Group 24">
                <a:extLst>
                  <a:ext uri="{FF2B5EF4-FFF2-40B4-BE49-F238E27FC236}">
                    <a16:creationId xmlns:a16="http://schemas.microsoft.com/office/drawing/2014/main" id="{9CD2D594-0406-0124-B127-981006CEFC08}"/>
                  </a:ext>
                </a:extLst>
              </p:cNvPr>
              <p:cNvGrpSpPr/>
              <p:nvPr/>
            </p:nvGrpSpPr>
            <p:grpSpPr>
              <a:xfrm>
                <a:off x="2108294" y="4210933"/>
                <a:ext cx="296529" cy="229862"/>
                <a:chOff x="1974033" y="4831201"/>
                <a:chExt cx="296529" cy="229862"/>
              </a:xfrm>
            </p:grpSpPr>
            <p:pic>
              <p:nvPicPr>
                <p:cNvPr id="21" name="Picture 20">
                  <a:extLst>
                    <a:ext uri="{FF2B5EF4-FFF2-40B4-BE49-F238E27FC236}">
                      <a16:creationId xmlns:a16="http://schemas.microsoft.com/office/drawing/2014/main" id="{A308D834-A748-E67B-D629-315403FB15E5}"/>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74033" y="4880104"/>
                  <a:ext cx="197686" cy="141514"/>
                </a:xfrm>
                <a:prstGeom prst="rect">
                  <a:avLst/>
                </a:prstGeom>
              </p:spPr>
            </p:pic>
            <p:pic>
              <p:nvPicPr>
                <p:cNvPr id="22" name="Picture 21">
                  <a:extLst>
                    <a:ext uri="{FF2B5EF4-FFF2-40B4-BE49-F238E27FC236}">
                      <a16:creationId xmlns:a16="http://schemas.microsoft.com/office/drawing/2014/main" id="{FA798D73-3EA1-6A28-88B1-81BE3FA15B00}"/>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72876" y="4831201"/>
                  <a:ext cx="197686" cy="141514"/>
                </a:xfrm>
                <a:prstGeom prst="rect">
                  <a:avLst/>
                </a:prstGeom>
              </p:spPr>
            </p:pic>
            <p:pic>
              <p:nvPicPr>
                <p:cNvPr id="23" name="Picture 22">
                  <a:extLst>
                    <a:ext uri="{FF2B5EF4-FFF2-40B4-BE49-F238E27FC236}">
                      <a16:creationId xmlns:a16="http://schemas.microsoft.com/office/drawing/2014/main" id="{A73F6866-DF23-FD08-C60B-4920D080D64A}"/>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60586" y="4919549"/>
                  <a:ext cx="197686" cy="141514"/>
                </a:xfrm>
                <a:prstGeom prst="rect">
                  <a:avLst/>
                </a:prstGeom>
              </p:spPr>
            </p:pic>
          </p:grpSp>
        </p:grpSp>
      </p:grpSp>
      <p:grpSp>
        <p:nvGrpSpPr>
          <p:cNvPr id="191" name="Group 190">
            <a:extLst>
              <a:ext uri="{FF2B5EF4-FFF2-40B4-BE49-F238E27FC236}">
                <a16:creationId xmlns:a16="http://schemas.microsoft.com/office/drawing/2014/main" id="{A4CFC697-ACEE-92C3-96A5-DB14ED38460C}"/>
              </a:ext>
            </a:extLst>
          </p:cNvPr>
          <p:cNvGrpSpPr/>
          <p:nvPr/>
        </p:nvGrpSpPr>
        <p:grpSpPr>
          <a:xfrm>
            <a:off x="2028003" y="5103160"/>
            <a:ext cx="2493080" cy="1255489"/>
            <a:chOff x="2028003" y="5103160"/>
            <a:chExt cx="2493080" cy="1255489"/>
          </a:xfrm>
        </p:grpSpPr>
        <p:grpSp>
          <p:nvGrpSpPr>
            <p:cNvPr id="146" name="Group 145">
              <a:extLst>
                <a:ext uri="{FF2B5EF4-FFF2-40B4-BE49-F238E27FC236}">
                  <a16:creationId xmlns:a16="http://schemas.microsoft.com/office/drawing/2014/main" id="{E4F0EC4C-AA8D-550F-0DD4-3AD5E8FE4797}"/>
                </a:ext>
              </a:extLst>
            </p:cNvPr>
            <p:cNvGrpSpPr/>
            <p:nvPr/>
          </p:nvGrpSpPr>
          <p:grpSpPr>
            <a:xfrm>
              <a:off x="2033781" y="5103160"/>
              <a:ext cx="2487302" cy="849642"/>
              <a:chOff x="2033781" y="5103160"/>
              <a:chExt cx="2487302" cy="849642"/>
            </a:xfrm>
          </p:grpSpPr>
          <p:sp>
            <p:nvSpPr>
              <p:cNvPr id="142" name="Left Brace 141">
                <a:extLst>
                  <a:ext uri="{FF2B5EF4-FFF2-40B4-BE49-F238E27FC236}">
                    <a16:creationId xmlns:a16="http://schemas.microsoft.com/office/drawing/2014/main" id="{2EE19923-8363-8EF6-C68D-04827DE36F54}"/>
                  </a:ext>
                </a:extLst>
              </p:cNvPr>
              <p:cNvSpPr/>
              <p:nvPr/>
            </p:nvSpPr>
            <p:spPr>
              <a:xfrm rot="16200000">
                <a:off x="3496799" y="4734521"/>
                <a:ext cx="294630" cy="1753939"/>
              </a:xfrm>
              <a:prstGeom prst="leftBrace">
                <a:avLst/>
              </a:prstGeom>
              <a:ln>
                <a:solidFill>
                  <a:srgbClr val="7C7878"/>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solidFill>
                    <a:schemeClr val="bg2">
                      <a:lumMod val="50000"/>
                    </a:schemeClr>
                  </a:solidFill>
                </a:endParaRPr>
              </a:p>
            </p:txBody>
          </p:sp>
          <p:grpSp>
            <p:nvGrpSpPr>
              <p:cNvPr id="145" name="Group 144">
                <a:extLst>
                  <a:ext uri="{FF2B5EF4-FFF2-40B4-BE49-F238E27FC236}">
                    <a16:creationId xmlns:a16="http://schemas.microsoft.com/office/drawing/2014/main" id="{940F2C13-A607-E1A3-E88D-1D739E3B5BF6}"/>
                  </a:ext>
                </a:extLst>
              </p:cNvPr>
              <p:cNvGrpSpPr/>
              <p:nvPr/>
            </p:nvGrpSpPr>
            <p:grpSpPr>
              <a:xfrm>
                <a:off x="2033781" y="5103160"/>
                <a:ext cx="2275525" cy="849642"/>
                <a:chOff x="2033781" y="5103160"/>
                <a:chExt cx="2275525" cy="849642"/>
              </a:xfrm>
            </p:grpSpPr>
            <p:sp>
              <p:nvSpPr>
                <p:cNvPr id="43" name="Left Brace 42">
                  <a:extLst>
                    <a:ext uri="{FF2B5EF4-FFF2-40B4-BE49-F238E27FC236}">
                      <a16:creationId xmlns:a16="http://schemas.microsoft.com/office/drawing/2014/main" id="{5814EDA3-A464-B871-A6ED-BBD36D9BED0D}"/>
                    </a:ext>
                  </a:extLst>
                </p:cNvPr>
                <p:cNvSpPr/>
                <p:nvPr/>
              </p:nvSpPr>
              <p:spPr>
                <a:xfrm rot="16200000">
                  <a:off x="2569328" y="4567613"/>
                  <a:ext cx="187187" cy="125828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7" name="TextBox 46">
                  <a:extLst>
                    <a:ext uri="{FF2B5EF4-FFF2-40B4-BE49-F238E27FC236}">
                      <a16:creationId xmlns:a16="http://schemas.microsoft.com/office/drawing/2014/main" id="{310DF1AE-D834-05AA-B05A-35FE38FDE280}"/>
                    </a:ext>
                  </a:extLst>
                </p:cNvPr>
                <p:cNvSpPr txBox="1"/>
                <p:nvPr/>
              </p:nvSpPr>
              <p:spPr>
                <a:xfrm>
                  <a:off x="2257827" y="5251488"/>
                  <a:ext cx="886781" cy="215444"/>
                </a:xfrm>
                <a:prstGeom prst="rect">
                  <a:avLst/>
                </a:prstGeom>
                <a:noFill/>
              </p:spPr>
              <p:txBody>
                <a:bodyPr wrap="none" rtlCol="1">
                  <a:spAutoFit/>
                </a:bodyPr>
                <a:lstStyle/>
                <a:p>
                  <a:r>
                    <a:rPr lang="en-US" sz="800" b="1" dirty="0"/>
                    <a:t>Time-Based (1H)</a:t>
                  </a:r>
                  <a:endParaRPr lang="he-IL" sz="800" b="1" dirty="0"/>
                </a:p>
              </p:txBody>
            </p:sp>
            <p:sp>
              <p:nvSpPr>
                <p:cNvPr id="143" name="TextBox 142">
                  <a:extLst>
                    <a:ext uri="{FF2B5EF4-FFF2-40B4-BE49-F238E27FC236}">
                      <a16:creationId xmlns:a16="http://schemas.microsoft.com/office/drawing/2014/main" id="{197A5E2E-CDB3-933B-93CF-C18E60B76ECA}"/>
                    </a:ext>
                  </a:extLst>
                </p:cNvPr>
                <p:cNvSpPr txBox="1"/>
                <p:nvPr/>
              </p:nvSpPr>
              <p:spPr>
                <a:xfrm>
                  <a:off x="3073070" y="5737358"/>
                  <a:ext cx="1236236" cy="215444"/>
                </a:xfrm>
                <a:prstGeom prst="rect">
                  <a:avLst/>
                </a:prstGeom>
                <a:noFill/>
              </p:spPr>
              <p:txBody>
                <a:bodyPr wrap="none" rtlCol="1">
                  <a:spAutoFit/>
                </a:bodyPr>
                <a:lstStyle/>
                <a:p>
                  <a:r>
                    <a:rPr lang="de-DE" sz="800" b="1" dirty="0">
                      <a:solidFill>
                        <a:schemeClr val="bg2">
                          <a:lumMod val="50000"/>
                        </a:schemeClr>
                      </a:solidFill>
                    </a:rPr>
                    <a:t>Invocation-Based (F9-F9)</a:t>
                  </a:r>
                  <a:endParaRPr lang="he-IL" sz="800" b="1" dirty="0">
                    <a:solidFill>
                      <a:schemeClr val="bg2">
                        <a:lumMod val="50000"/>
                      </a:schemeClr>
                    </a:solidFill>
                  </a:endParaRPr>
                </a:p>
              </p:txBody>
            </p:sp>
          </p:grpSp>
        </p:grpSp>
        <p:sp>
          <p:nvSpPr>
            <p:cNvPr id="189" name="Left Brace 188">
              <a:extLst>
                <a:ext uri="{FF2B5EF4-FFF2-40B4-BE49-F238E27FC236}">
                  <a16:creationId xmlns:a16="http://schemas.microsoft.com/office/drawing/2014/main" id="{C4CF1B03-DFF0-450F-54E9-D38A65D0AC7E}"/>
                </a:ext>
              </a:extLst>
            </p:cNvPr>
            <p:cNvSpPr/>
            <p:nvPr/>
          </p:nvSpPr>
          <p:spPr>
            <a:xfrm rot="16200000">
              <a:off x="2822519" y="5120475"/>
              <a:ext cx="227112" cy="1816143"/>
            </a:xfrm>
            <a:prstGeom prst="leftBrace">
              <a:avLst/>
            </a:prstGeom>
            <a:ln>
              <a:solidFill>
                <a:srgbClr val="7C7878"/>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solidFill>
                  <a:schemeClr val="bg2">
                    <a:lumMod val="50000"/>
                  </a:schemeClr>
                </a:solidFill>
              </a:endParaRPr>
            </a:p>
          </p:txBody>
        </p:sp>
        <p:sp>
          <p:nvSpPr>
            <p:cNvPr id="190" name="TextBox 189">
              <a:extLst>
                <a:ext uri="{FF2B5EF4-FFF2-40B4-BE49-F238E27FC236}">
                  <a16:creationId xmlns:a16="http://schemas.microsoft.com/office/drawing/2014/main" id="{21A2C9E8-66E0-7F50-DC1A-836526B6DAAC}"/>
                </a:ext>
              </a:extLst>
            </p:cNvPr>
            <p:cNvSpPr txBox="1"/>
            <p:nvPr/>
          </p:nvSpPr>
          <p:spPr>
            <a:xfrm>
              <a:off x="2173084" y="6143205"/>
              <a:ext cx="1346844" cy="215444"/>
            </a:xfrm>
            <a:prstGeom prst="rect">
              <a:avLst/>
            </a:prstGeom>
            <a:noFill/>
          </p:spPr>
          <p:txBody>
            <a:bodyPr wrap="none" rtlCol="1">
              <a:spAutoFit/>
            </a:bodyPr>
            <a:lstStyle/>
            <a:p>
              <a:r>
                <a:rPr lang="en-US" sz="800" b="1" dirty="0">
                  <a:solidFill>
                    <a:schemeClr val="bg2">
                      <a:lumMod val="50000"/>
                    </a:schemeClr>
                  </a:solidFill>
                </a:rPr>
                <a:t>Count-Based (5 operations)</a:t>
              </a:r>
              <a:endParaRPr lang="he-IL" sz="1200" b="1" baseline="-25000" dirty="0">
                <a:solidFill>
                  <a:schemeClr val="bg2">
                    <a:lumMod val="50000"/>
                  </a:schemeClr>
                </a:solidFill>
              </a:endParaRPr>
            </a:p>
          </p:txBody>
        </p:sp>
      </p:grpSp>
      <p:grpSp>
        <p:nvGrpSpPr>
          <p:cNvPr id="198" name="Group 197">
            <a:extLst>
              <a:ext uri="{FF2B5EF4-FFF2-40B4-BE49-F238E27FC236}">
                <a16:creationId xmlns:a16="http://schemas.microsoft.com/office/drawing/2014/main" id="{78745CD0-E964-E32E-D8FA-1FCAC816AA41}"/>
              </a:ext>
            </a:extLst>
          </p:cNvPr>
          <p:cNvGrpSpPr/>
          <p:nvPr/>
        </p:nvGrpSpPr>
        <p:grpSpPr>
          <a:xfrm>
            <a:off x="5657499" y="4799981"/>
            <a:ext cx="1351760" cy="1968011"/>
            <a:chOff x="5657499" y="4799981"/>
            <a:chExt cx="1351760" cy="1968011"/>
          </a:xfrm>
        </p:grpSpPr>
        <p:cxnSp>
          <p:nvCxnSpPr>
            <p:cNvPr id="137" name="Straight Arrow Connector 136">
              <a:extLst>
                <a:ext uri="{FF2B5EF4-FFF2-40B4-BE49-F238E27FC236}">
                  <a16:creationId xmlns:a16="http://schemas.microsoft.com/office/drawing/2014/main" id="{F62EF94B-7AC2-A931-D0E0-F55E47977AFC}"/>
                </a:ext>
              </a:extLst>
            </p:cNvPr>
            <p:cNvCxnSpPr>
              <a:cxnSpLocks/>
              <a:stCxn id="65" idx="3"/>
            </p:cNvCxnSpPr>
            <p:nvPr/>
          </p:nvCxnSpPr>
          <p:spPr>
            <a:xfrm>
              <a:off x="5657499" y="4799981"/>
              <a:ext cx="663333" cy="77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F2EF6ACE-B4DB-EB7B-1346-D786D1C720F5}"/>
                </a:ext>
              </a:extLst>
            </p:cNvPr>
            <p:cNvGrpSpPr/>
            <p:nvPr/>
          </p:nvGrpSpPr>
          <p:grpSpPr>
            <a:xfrm>
              <a:off x="5770592" y="5529207"/>
              <a:ext cx="1238667" cy="1238785"/>
              <a:chOff x="5770592" y="5529207"/>
              <a:chExt cx="1238667" cy="1238785"/>
            </a:xfrm>
          </p:grpSpPr>
          <p:sp>
            <p:nvSpPr>
              <p:cNvPr id="141" name="TextBox 140">
                <a:extLst>
                  <a:ext uri="{FF2B5EF4-FFF2-40B4-BE49-F238E27FC236}">
                    <a16:creationId xmlns:a16="http://schemas.microsoft.com/office/drawing/2014/main" id="{CBEABA45-E4BD-633D-3673-F259C99149CB}"/>
                  </a:ext>
                </a:extLst>
              </p:cNvPr>
              <p:cNvSpPr txBox="1"/>
              <p:nvPr/>
            </p:nvSpPr>
            <p:spPr>
              <a:xfrm>
                <a:off x="5981521" y="5529207"/>
                <a:ext cx="1027738" cy="338554"/>
              </a:xfrm>
              <a:prstGeom prst="rect">
                <a:avLst/>
              </a:prstGeom>
              <a:noFill/>
            </p:spPr>
            <p:txBody>
              <a:bodyPr wrap="square" rtlCol="1">
                <a:spAutoFit/>
              </a:bodyPr>
              <a:lstStyle/>
              <a:p>
                <a:r>
                  <a:rPr lang="en-US" sz="800" b="1" dirty="0"/>
                  <a:t>CloudTrail</a:t>
                </a:r>
                <a:br>
                  <a:rPr lang="en-US" sz="800" b="1" dirty="0"/>
                </a:br>
                <a:r>
                  <a:rPr lang="en-US" sz="800" b="1" dirty="0"/>
                  <a:t>API Call Log</a:t>
                </a:r>
                <a:endParaRPr lang="he-IL" sz="800" b="1" dirty="0"/>
              </a:p>
            </p:txBody>
          </p:sp>
          <p:grpSp>
            <p:nvGrpSpPr>
              <p:cNvPr id="196" name="Group 195">
                <a:extLst>
                  <a:ext uri="{FF2B5EF4-FFF2-40B4-BE49-F238E27FC236}">
                    <a16:creationId xmlns:a16="http://schemas.microsoft.com/office/drawing/2014/main" id="{50E04112-A614-DC1B-048A-5CA8C6E34994}"/>
                  </a:ext>
                </a:extLst>
              </p:cNvPr>
              <p:cNvGrpSpPr/>
              <p:nvPr/>
            </p:nvGrpSpPr>
            <p:grpSpPr>
              <a:xfrm>
                <a:off x="5770592" y="5844368"/>
                <a:ext cx="1231588" cy="923624"/>
                <a:chOff x="5770592" y="5844368"/>
                <a:chExt cx="1231588" cy="923624"/>
              </a:xfrm>
            </p:grpSpPr>
            <p:pic>
              <p:nvPicPr>
                <p:cNvPr id="136" name="Picture 135">
                  <a:extLst>
                    <a:ext uri="{FF2B5EF4-FFF2-40B4-BE49-F238E27FC236}">
                      <a16:creationId xmlns:a16="http://schemas.microsoft.com/office/drawing/2014/main" id="{70F4E0B8-EDB0-7BC8-46F7-BAD614D634FA}"/>
                    </a:ext>
                  </a:extLst>
                </p:cNvPr>
                <p:cNvPicPr>
                  <a:picLocks noChangeAspect="1"/>
                </p:cNvPicPr>
                <p:nvPr/>
              </p:nvPicPr>
              <p:blipFill rotWithShape="1">
                <a:blip r:embed="rId12">
                  <a:clrChange>
                    <a:clrFrom>
                      <a:srgbClr val="FFFFFF"/>
                    </a:clrFrom>
                    <a:clrTo>
                      <a:srgbClr val="FFFFFF">
                        <a:alpha val="0"/>
                      </a:srgbClr>
                    </a:clrTo>
                  </a:clrChange>
                </a:blip>
                <a:srcRect r="34930"/>
                <a:stretch/>
              </p:blipFill>
              <p:spPr>
                <a:xfrm>
                  <a:off x="5770592" y="5844368"/>
                  <a:ext cx="1092211" cy="923624"/>
                </a:xfrm>
                <a:prstGeom prst="rect">
                  <a:avLst/>
                </a:prstGeom>
              </p:spPr>
            </p:pic>
            <p:sp>
              <p:nvSpPr>
                <p:cNvPr id="195" name="TextBox 194">
                  <a:extLst>
                    <a:ext uri="{FF2B5EF4-FFF2-40B4-BE49-F238E27FC236}">
                      <a16:creationId xmlns:a16="http://schemas.microsoft.com/office/drawing/2014/main" id="{6259344F-F83F-C96E-C8A7-DF50A4DE42BF}"/>
                    </a:ext>
                  </a:extLst>
                </p:cNvPr>
                <p:cNvSpPr txBox="1"/>
                <p:nvPr/>
              </p:nvSpPr>
              <p:spPr>
                <a:xfrm>
                  <a:off x="5807622" y="6180340"/>
                  <a:ext cx="1194558" cy="584775"/>
                </a:xfrm>
                <a:prstGeom prst="rect">
                  <a:avLst/>
                </a:prstGeom>
                <a:noFill/>
              </p:spPr>
              <p:txBody>
                <a:bodyPr wrap="none" rtlCol="1">
                  <a:spAutoFit/>
                </a:bodyPr>
                <a:lstStyle/>
                <a:p>
                  <a:r>
                    <a:rPr lang="en-US" sz="800" b="1" dirty="0"/>
                    <a:t>Event Type : </a:t>
                  </a:r>
                  <a:r>
                    <a:rPr lang="en-US" sz="800" b="1" dirty="0" err="1"/>
                    <a:t>AwsApiCall</a:t>
                  </a:r>
                  <a:endParaRPr lang="en-US" sz="800" b="1" dirty="0"/>
                </a:p>
                <a:p>
                  <a:r>
                    <a:rPr lang="en-US" sz="800" b="1" dirty="0"/>
                    <a:t>Event Category: Data</a:t>
                  </a:r>
                </a:p>
                <a:p>
                  <a:r>
                    <a:rPr lang="en-US" sz="800" b="1" dirty="0"/>
                    <a:t>Event Name: </a:t>
                  </a:r>
                  <a:r>
                    <a:rPr lang="en-US" sz="800" b="1" dirty="0" err="1"/>
                    <a:t>PutObject</a:t>
                  </a:r>
                  <a:endParaRPr lang="en-US" sz="800" b="1" dirty="0"/>
                </a:p>
                <a:p>
                  <a:r>
                    <a:rPr lang="en-US" sz="800" b="1" dirty="0"/>
                    <a:t>Read Only : True</a:t>
                  </a:r>
                  <a:endParaRPr lang="he-IL" sz="800" b="1" dirty="0"/>
                </a:p>
              </p:txBody>
            </p:sp>
          </p:grpSp>
        </p:grpSp>
      </p:grpSp>
      <p:grpSp>
        <p:nvGrpSpPr>
          <p:cNvPr id="6" name="Group 5">
            <a:extLst>
              <a:ext uri="{FF2B5EF4-FFF2-40B4-BE49-F238E27FC236}">
                <a16:creationId xmlns:a16="http://schemas.microsoft.com/office/drawing/2014/main" id="{1604A473-DDE7-F669-9C5B-1D13D955326C}"/>
              </a:ext>
            </a:extLst>
          </p:cNvPr>
          <p:cNvGrpSpPr/>
          <p:nvPr/>
        </p:nvGrpSpPr>
        <p:grpSpPr>
          <a:xfrm>
            <a:off x="1841203" y="4963791"/>
            <a:ext cx="2996275" cy="1766975"/>
            <a:chOff x="1841203" y="4963791"/>
            <a:chExt cx="2996275" cy="1766975"/>
          </a:xfrm>
        </p:grpSpPr>
        <p:sp>
          <p:nvSpPr>
            <p:cNvPr id="3" name="TextBox 2">
              <a:extLst>
                <a:ext uri="{FF2B5EF4-FFF2-40B4-BE49-F238E27FC236}">
                  <a16:creationId xmlns:a16="http://schemas.microsoft.com/office/drawing/2014/main" id="{ADA2177A-528A-D478-DFC6-75C3070C1C2D}"/>
                </a:ext>
              </a:extLst>
            </p:cNvPr>
            <p:cNvSpPr txBox="1"/>
            <p:nvPr/>
          </p:nvSpPr>
          <p:spPr>
            <a:xfrm>
              <a:off x="2316083" y="6515322"/>
              <a:ext cx="1946367" cy="215444"/>
            </a:xfrm>
            <a:prstGeom prst="rect">
              <a:avLst/>
            </a:prstGeom>
            <a:noFill/>
          </p:spPr>
          <p:txBody>
            <a:bodyPr wrap="none" rtlCol="1">
              <a:spAutoFit/>
            </a:bodyPr>
            <a:lstStyle/>
            <a:p>
              <a:r>
                <a:rPr lang="en-US" sz="800" b="1" dirty="0"/>
                <a:t>Data Access Aggregation Window (Types)</a:t>
              </a:r>
              <a:endParaRPr lang="he-IL" sz="800" b="1" dirty="0"/>
            </a:p>
          </p:txBody>
        </p:sp>
        <p:sp>
          <p:nvSpPr>
            <p:cNvPr id="5" name="Rectangle 4">
              <a:extLst>
                <a:ext uri="{FF2B5EF4-FFF2-40B4-BE49-F238E27FC236}">
                  <a16:creationId xmlns:a16="http://schemas.microsoft.com/office/drawing/2014/main" id="{EC3434E2-8998-49A2-3637-21DABCE7E88D}"/>
                </a:ext>
              </a:extLst>
            </p:cNvPr>
            <p:cNvSpPr/>
            <p:nvPr/>
          </p:nvSpPr>
          <p:spPr>
            <a:xfrm>
              <a:off x="1841203" y="4963791"/>
              <a:ext cx="2996275" cy="1500802"/>
            </a:xfrm>
            <a:prstGeom prst="rect">
              <a:avLst/>
            </a:prstGeom>
            <a:noFill/>
            <a:ln w="3175">
              <a:solidFill>
                <a:srgbClr val="C8C8C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6" name="TextBox 15">
            <a:extLst>
              <a:ext uri="{FF2B5EF4-FFF2-40B4-BE49-F238E27FC236}">
                <a16:creationId xmlns:a16="http://schemas.microsoft.com/office/drawing/2014/main" id="{6194F94B-A707-0999-7E3F-B6440478AC01}"/>
              </a:ext>
            </a:extLst>
          </p:cNvPr>
          <p:cNvSpPr txBox="1"/>
          <p:nvPr/>
        </p:nvSpPr>
        <p:spPr>
          <a:xfrm>
            <a:off x="871954" y="3923938"/>
            <a:ext cx="1027738" cy="215444"/>
          </a:xfrm>
          <a:prstGeom prst="rect">
            <a:avLst/>
          </a:prstGeom>
          <a:noFill/>
        </p:spPr>
        <p:txBody>
          <a:bodyPr wrap="square" rtlCol="1">
            <a:spAutoFit/>
          </a:bodyPr>
          <a:lstStyle/>
          <a:p>
            <a:r>
              <a:rPr lang="en-US" sz="800" b="1" dirty="0"/>
              <a:t>Data Access</a:t>
            </a:r>
          </a:p>
        </p:txBody>
      </p:sp>
      <p:sp>
        <p:nvSpPr>
          <p:cNvPr id="20" name="TextBox 19">
            <a:extLst>
              <a:ext uri="{FF2B5EF4-FFF2-40B4-BE49-F238E27FC236}">
                <a16:creationId xmlns:a16="http://schemas.microsoft.com/office/drawing/2014/main" id="{25DE7D7C-2DD6-ED2A-48F9-F8315DFCEF58}"/>
              </a:ext>
            </a:extLst>
          </p:cNvPr>
          <p:cNvSpPr txBox="1"/>
          <p:nvPr/>
        </p:nvSpPr>
        <p:spPr>
          <a:xfrm>
            <a:off x="871954" y="4629372"/>
            <a:ext cx="392137" cy="216124"/>
          </a:xfrm>
          <a:prstGeom prst="rect">
            <a:avLst/>
          </a:prstGeom>
          <a:noFill/>
        </p:spPr>
        <p:txBody>
          <a:bodyPr wrap="square" rtlCol="1">
            <a:spAutoFit/>
          </a:bodyPr>
          <a:lstStyle/>
          <a:p>
            <a:r>
              <a:rPr lang="en-US" sz="800" b="1" dirty="0"/>
              <a:t>Log</a:t>
            </a:r>
            <a:endParaRPr lang="he-IL" sz="800" b="1" dirty="0"/>
          </a:p>
        </p:txBody>
      </p:sp>
      <p:sp>
        <p:nvSpPr>
          <p:cNvPr id="34" name="TextBox 33">
            <a:extLst>
              <a:ext uri="{FF2B5EF4-FFF2-40B4-BE49-F238E27FC236}">
                <a16:creationId xmlns:a16="http://schemas.microsoft.com/office/drawing/2014/main" id="{5FA144BE-22E0-1245-8F75-EB9ECF9E3D2E}"/>
              </a:ext>
            </a:extLst>
          </p:cNvPr>
          <p:cNvSpPr txBox="1"/>
          <p:nvPr/>
        </p:nvSpPr>
        <p:spPr>
          <a:xfrm>
            <a:off x="871954" y="3690685"/>
            <a:ext cx="1027738" cy="215444"/>
          </a:xfrm>
          <a:prstGeom prst="rect">
            <a:avLst/>
          </a:prstGeom>
          <a:noFill/>
        </p:spPr>
        <p:txBody>
          <a:bodyPr wrap="square" rtlCol="1">
            <a:spAutoFit/>
          </a:bodyPr>
          <a:lstStyle/>
          <a:p>
            <a:r>
              <a:rPr lang="en-US" sz="800" b="1" dirty="0"/>
              <a:t>Serverless Function</a:t>
            </a:r>
          </a:p>
        </p:txBody>
      </p:sp>
      <p:sp>
        <p:nvSpPr>
          <p:cNvPr id="39" name="TextBox 38">
            <a:extLst>
              <a:ext uri="{FF2B5EF4-FFF2-40B4-BE49-F238E27FC236}">
                <a16:creationId xmlns:a16="http://schemas.microsoft.com/office/drawing/2014/main" id="{376EBEF6-F0DF-99FF-5F85-350BF10CBA08}"/>
              </a:ext>
            </a:extLst>
          </p:cNvPr>
          <p:cNvSpPr txBox="1"/>
          <p:nvPr/>
        </p:nvSpPr>
        <p:spPr>
          <a:xfrm>
            <a:off x="871954" y="4152772"/>
            <a:ext cx="1027738" cy="215444"/>
          </a:xfrm>
          <a:prstGeom prst="rect">
            <a:avLst/>
          </a:prstGeom>
          <a:noFill/>
        </p:spPr>
        <p:txBody>
          <a:bodyPr wrap="square" rtlCol="1">
            <a:spAutoFit/>
          </a:bodyPr>
          <a:lstStyle/>
          <a:p>
            <a:r>
              <a:rPr lang="en-US" sz="800" b="1" dirty="0"/>
              <a:t>Bucket</a:t>
            </a:r>
            <a:endParaRPr lang="he-IL" sz="800" b="1" dirty="0"/>
          </a:p>
        </p:txBody>
      </p:sp>
      <p:grpSp>
        <p:nvGrpSpPr>
          <p:cNvPr id="46" name="Group 45">
            <a:extLst>
              <a:ext uri="{FF2B5EF4-FFF2-40B4-BE49-F238E27FC236}">
                <a16:creationId xmlns:a16="http://schemas.microsoft.com/office/drawing/2014/main" id="{C6D0E93A-DA48-9F1F-067A-A3A168D4959A}"/>
              </a:ext>
            </a:extLst>
          </p:cNvPr>
          <p:cNvGrpSpPr/>
          <p:nvPr/>
        </p:nvGrpSpPr>
        <p:grpSpPr>
          <a:xfrm>
            <a:off x="5406678" y="3702587"/>
            <a:ext cx="381349" cy="1474925"/>
            <a:chOff x="5406678" y="3702587"/>
            <a:chExt cx="381349" cy="1474925"/>
          </a:xfrm>
        </p:grpSpPr>
        <p:grpSp>
          <p:nvGrpSpPr>
            <p:cNvPr id="182" name="Group 181">
              <a:extLst>
                <a:ext uri="{FF2B5EF4-FFF2-40B4-BE49-F238E27FC236}">
                  <a16:creationId xmlns:a16="http://schemas.microsoft.com/office/drawing/2014/main" id="{BBB316EF-3879-F719-4CDC-6B98F15F2803}"/>
                </a:ext>
              </a:extLst>
            </p:cNvPr>
            <p:cNvGrpSpPr/>
            <p:nvPr/>
          </p:nvGrpSpPr>
          <p:grpSpPr>
            <a:xfrm>
              <a:off x="5488805" y="3702587"/>
              <a:ext cx="299222" cy="1154864"/>
              <a:chOff x="5488805" y="3702587"/>
              <a:chExt cx="299222" cy="1154864"/>
            </a:xfrm>
          </p:grpSpPr>
          <p:pic>
            <p:nvPicPr>
              <p:cNvPr id="61" name="Picture 60" descr="A white and orange logo&#10;&#10;Description automatically generated">
                <a:extLst>
                  <a:ext uri="{FF2B5EF4-FFF2-40B4-BE49-F238E27FC236}">
                    <a16:creationId xmlns:a16="http://schemas.microsoft.com/office/drawing/2014/main" id="{E6427F10-2A4D-5342-65B8-2A0F01183482}"/>
                  </a:ext>
                </a:extLst>
              </p:cNvPr>
              <p:cNvPicPr>
                <a:picLocks noChangeAspect="1"/>
              </p:cNvPicPr>
              <p:nvPr/>
            </p:nvPicPr>
            <p:blipFill>
              <a:blip r:embed="rId9" cstate="hq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488805" y="3702587"/>
                <a:ext cx="203073" cy="203073"/>
              </a:xfrm>
              <a:prstGeom prst="rect">
                <a:avLst/>
              </a:prstGeom>
            </p:spPr>
          </p:pic>
          <p:pic>
            <p:nvPicPr>
              <p:cNvPr id="62" name="Picture 61">
                <a:extLst>
                  <a:ext uri="{FF2B5EF4-FFF2-40B4-BE49-F238E27FC236}">
                    <a16:creationId xmlns:a16="http://schemas.microsoft.com/office/drawing/2014/main" id="{6491ED21-D52D-B46F-0F80-CB47CC257365}"/>
                  </a:ext>
                </a:extLst>
              </p:cNvPr>
              <p:cNvPicPr>
                <a:picLocks noChangeAspect="1"/>
              </p:cNvPicPr>
              <p:nvPr/>
            </p:nvPicPr>
            <p:blipFill rotWithShape="1">
              <a:blip r:embed="rId11"/>
              <a:srcRect l="13040" t="10529" r="7555" b="4645"/>
              <a:stretch/>
            </p:blipFill>
            <p:spPr>
              <a:xfrm>
                <a:off x="5488805" y="4128513"/>
                <a:ext cx="211218" cy="203073"/>
              </a:xfrm>
              <a:prstGeom prst="rect">
                <a:avLst/>
              </a:prstGeom>
            </p:spPr>
          </p:pic>
          <p:cxnSp>
            <p:nvCxnSpPr>
              <p:cNvPr id="63" name="Straight Arrow Connector 62">
                <a:extLst>
                  <a:ext uri="{FF2B5EF4-FFF2-40B4-BE49-F238E27FC236}">
                    <a16:creationId xmlns:a16="http://schemas.microsoft.com/office/drawing/2014/main" id="{2FA2D417-55AA-73E2-9AE8-6FF99E9143FF}"/>
                  </a:ext>
                </a:extLst>
              </p:cNvPr>
              <p:cNvCxnSpPr>
                <a:stCxn id="61" idx="2"/>
                <a:endCxn id="62" idx="0"/>
              </p:cNvCxnSpPr>
              <p:nvPr/>
            </p:nvCxnSpPr>
            <p:spPr>
              <a:xfrm>
                <a:off x="5590342" y="3905660"/>
                <a:ext cx="4072" cy="222853"/>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pic>
            <p:nvPicPr>
              <p:cNvPr id="64" name="Picture 63">
                <a:extLst>
                  <a:ext uri="{FF2B5EF4-FFF2-40B4-BE49-F238E27FC236}">
                    <a16:creationId xmlns:a16="http://schemas.microsoft.com/office/drawing/2014/main" id="{37217761-5A41-3A85-89DE-5395A2A87EDE}"/>
                  </a:ext>
                </a:extLst>
              </p:cNvPr>
              <p:cNvPicPr>
                <a:picLocks noChangeAspect="1"/>
              </p:cNvPicPr>
              <p:nvPr/>
            </p:nvPicPr>
            <p:blipFill>
              <a:blip r:embed="rId6" cstate="hqprint">
                <a:clrChange>
                  <a:clrFrom>
                    <a:srgbClr val="F6F6F6"/>
                  </a:clrFrom>
                  <a:clrTo>
                    <a:srgbClr val="F6F6F6">
                      <a:alpha val="0"/>
                    </a:srgbClr>
                  </a:clrTo>
                </a:clrChange>
                <a:biLevel thresh="7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90341" y="4264155"/>
                <a:ext cx="197686" cy="141514"/>
              </a:xfrm>
              <a:prstGeom prst="rect">
                <a:avLst/>
              </a:prstGeom>
            </p:spPr>
          </p:pic>
          <p:pic>
            <p:nvPicPr>
              <p:cNvPr id="65" name="Picture 64">
                <a:extLst>
                  <a:ext uri="{FF2B5EF4-FFF2-40B4-BE49-F238E27FC236}">
                    <a16:creationId xmlns:a16="http://schemas.microsoft.com/office/drawing/2014/main" id="{F518D4A9-BA87-2C98-3C93-02A647ABEF8D}"/>
                  </a:ext>
                </a:extLst>
              </p:cNvPr>
              <p:cNvPicPr>
                <a:picLocks noChangeAspect="1"/>
              </p:cNvPicPr>
              <p:nvPr/>
            </p:nvPicPr>
            <p:blipFill rotWithShape="1">
              <a:blip r:embed="rId8"/>
              <a:srcRect l="37088" t="21777" r="37048" b="22445"/>
              <a:stretch/>
            </p:blipFill>
            <p:spPr>
              <a:xfrm rot="2616529">
                <a:off x="5497590" y="4614565"/>
                <a:ext cx="185502" cy="242886"/>
              </a:xfrm>
              <a:prstGeom prst="rect">
                <a:avLst/>
              </a:prstGeom>
            </p:spPr>
          </p:pic>
        </p:grpSp>
        <p:sp>
          <p:nvSpPr>
            <p:cNvPr id="42" name="TextBox 41">
              <a:extLst>
                <a:ext uri="{FF2B5EF4-FFF2-40B4-BE49-F238E27FC236}">
                  <a16:creationId xmlns:a16="http://schemas.microsoft.com/office/drawing/2014/main" id="{48A3C0FD-D336-42D1-6A21-790540C0095B}"/>
                </a:ext>
              </a:extLst>
            </p:cNvPr>
            <p:cNvSpPr txBox="1"/>
            <p:nvPr/>
          </p:nvSpPr>
          <p:spPr>
            <a:xfrm>
              <a:off x="5406678" y="4777402"/>
              <a:ext cx="367408" cy="400110"/>
            </a:xfrm>
            <a:prstGeom prst="rect">
              <a:avLst/>
            </a:prstGeom>
            <a:noFill/>
          </p:spPr>
          <p:txBody>
            <a:bodyPr wrap="none" rtlCol="1">
              <a:spAutoFit/>
            </a:bodyPr>
            <a:lstStyle/>
            <a:p>
              <a:r>
                <a:rPr lang="en-US" sz="2000" b="1" dirty="0"/>
                <a:t>…</a:t>
              </a:r>
              <a:endParaRPr lang="he-IL" sz="2000" b="1" dirty="0"/>
            </a:p>
          </p:txBody>
        </p:sp>
      </p:grpSp>
    </p:spTree>
    <p:extLst>
      <p:ext uri="{BB962C8B-B14F-4D97-AF65-F5344CB8AC3E}">
        <p14:creationId xmlns:p14="http://schemas.microsoft.com/office/powerpoint/2010/main" val="334219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5" grpId="0"/>
      <p:bldP spid="112" grpId="0"/>
      <p:bldP spid="113" grpId="0"/>
      <p:bldP spid="1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1C3B-D2A3-9940-A082-C16EE5457D3B}"/>
              </a:ext>
            </a:extLst>
          </p:cNvPr>
          <p:cNvSpPr>
            <a:spLocks noGrp="1"/>
          </p:cNvSpPr>
          <p:nvPr>
            <p:ph type="title"/>
          </p:nvPr>
        </p:nvSpPr>
        <p:spPr>
          <a:xfrm>
            <a:off x="863009" y="375101"/>
            <a:ext cx="10515600" cy="1325563"/>
          </a:xfrm>
        </p:spPr>
        <p:txBody>
          <a:bodyPr/>
          <a:lstStyle/>
          <a:p>
            <a:r>
              <a:rPr lang="el-GR" dirty="0"/>
              <a:t>λ</a:t>
            </a:r>
            <a:r>
              <a:rPr lang="en-US" dirty="0"/>
              <a:t>DataAccess</a:t>
            </a:r>
            <a:r>
              <a:rPr lang="en-US" dirty="0">
                <a:solidFill>
                  <a:schemeClr val="bg2">
                    <a:lumMod val="75000"/>
                  </a:schemeClr>
                </a:solidFill>
              </a:rPr>
              <a:t>2Vec</a:t>
            </a:r>
            <a:r>
              <a:rPr lang="en-US" dirty="0"/>
              <a:t> : Method</a:t>
            </a:r>
            <a:br>
              <a:rPr lang="en-US" dirty="0"/>
            </a:br>
            <a:r>
              <a:rPr lang="en-US" dirty="0"/>
              <a:t>Autoencoder</a:t>
            </a:r>
            <a:endParaRPr lang="he-IL" dirty="0"/>
          </a:p>
        </p:txBody>
      </p:sp>
      <p:pic>
        <p:nvPicPr>
          <p:cNvPr id="13" name="Picture 12">
            <a:extLst>
              <a:ext uri="{FF2B5EF4-FFF2-40B4-BE49-F238E27FC236}">
                <a16:creationId xmlns:a16="http://schemas.microsoft.com/office/drawing/2014/main" id="{E4325C40-2CD2-CED9-DDF2-D32CC32DAE2F}"/>
              </a:ext>
            </a:extLst>
          </p:cNvPr>
          <p:cNvPicPr>
            <a:picLocks noChangeAspect="1"/>
          </p:cNvPicPr>
          <p:nvPr/>
        </p:nvPicPr>
        <p:blipFill>
          <a:blip r:embed="rId3"/>
          <a:stretch>
            <a:fillRect/>
          </a:stretch>
        </p:blipFill>
        <p:spPr>
          <a:xfrm>
            <a:off x="2041183" y="7773027"/>
            <a:ext cx="409632" cy="266737"/>
          </a:xfrm>
          <a:prstGeom prst="rect">
            <a:avLst/>
          </a:prstGeom>
        </p:spPr>
      </p:pic>
      <p:sp>
        <p:nvSpPr>
          <p:cNvPr id="14" name="TextBox 13">
            <a:extLst>
              <a:ext uri="{FF2B5EF4-FFF2-40B4-BE49-F238E27FC236}">
                <a16:creationId xmlns:a16="http://schemas.microsoft.com/office/drawing/2014/main" id="{99F4989F-FF45-D6EF-B003-C9225B4516EB}"/>
              </a:ext>
            </a:extLst>
          </p:cNvPr>
          <p:cNvSpPr txBox="1"/>
          <p:nvPr/>
        </p:nvSpPr>
        <p:spPr>
          <a:xfrm>
            <a:off x="1100112" y="7715353"/>
            <a:ext cx="1060162" cy="646331"/>
          </a:xfrm>
          <a:prstGeom prst="rect">
            <a:avLst/>
          </a:prstGeom>
          <a:noFill/>
        </p:spPr>
        <p:txBody>
          <a:bodyPr wrap="none" rtlCol="1">
            <a:spAutoFit/>
          </a:bodyPr>
          <a:lstStyle/>
          <a:p>
            <a:pPr algn="ctr"/>
            <a:r>
              <a:rPr lang="en-US" dirty="0"/>
              <a:t>Time </a:t>
            </a:r>
            <a:br>
              <a:rPr lang="en-US" dirty="0"/>
            </a:br>
            <a:r>
              <a:rPr lang="en-US" dirty="0"/>
              <a:t>Windows</a:t>
            </a:r>
            <a:endParaRPr lang="he-IL" dirty="0"/>
          </a:p>
        </p:txBody>
      </p:sp>
      <p:sp>
        <p:nvSpPr>
          <p:cNvPr id="17" name="TextBox 16">
            <a:extLst>
              <a:ext uri="{FF2B5EF4-FFF2-40B4-BE49-F238E27FC236}">
                <a16:creationId xmlns:a16="http://schemas.microsoft.com/office/drawing/2014/main" id="{F4639B41-7DA2-EFFB-92FE-A8951EE65DE3}"/>
              </a:ext>
            </a:extLst>
          </p:cNvPr>
          <p:cNvSpPr txBox="1"/>
          <p:nvPr/>
        </p:nvSpPr>
        <p:spPr>
          <a:xfrm>
            <a:off x="556136" y="2310029"/>
            <a:ext cx="962123" cy="261610"/>
          </a:xfrm>
          <a:prstGeom prst="rect">
            <a:avLst/>
          </a:prstGeom>
          <a:noFill/>
        </p:spPr>
        <p:txBody>
          <a:bodyPr wrap="none" rtlCol="1">
            <a:spAutoFit/>
          </a:bodyPr>
          <a:lstStyle/>
          <a:p>
            <a:pPr algn="ctr"/>
            <a:r>
              <a:rPr lang="en-US" sz="1100" b="1" dirty="0"/>
              <a:t>TW</a:t>
            </a:r>
            <a:r>
              <a:rPr lang="en-US" sz="1100" b="1" baseline="-25000" dirty="0"/>
              <a:t>1</a:t>
            </a:r>
            <a:r>
              <a:rPr lang="en-US" sz="1100" b="1" dirty="0"/>
              <a:t>,</a:t>
            </a:r>
            <a:r>
              <a:rPr lang="el-GR" sz="1100" b="1" dirty="0"/>
              <a:t>λ </a:t>
            </a:r>
            <a:r>
              <a:rPr lang="en-US" sz="1100" b="1" dirty="0" err="1"/>
              <a:t>Func</a:t>
            </a:r>
            <a:r>
              <a:rPr lang="en-US" sz="1100" b="1" dirty="0"/>
              <a:t>. </a:t>
            </a:r>
            <a:r>
              <a:rPr lang="en-US" sz="1100" b="1" baseline="-25000" dirty="0"/>
              <a:t>1</a:t>
            </a:r>
            <a:endParaRPr lang="he-IL" sz="1100" b="1" baseline="-25000" dirty="0"/>
          </a:p>
        </p:txBody>
      </p:sp>
      <p:pic>
        <p:nvPicPr>
          <p:cNvPr id="34" name="Picture 33">
            <a:extLst>
              <a:ext uri="{FF2B5EF4-FFF2-40B4-BE49-F238E27FC236}">
                <a16:creationId xmlns:a16="http://schemas.microsoft.com/office/drawing/2014/main" id="{DEA2FC3D-EF60-2F62-4F27-13BF461120C8}"/>
              </a:ext>
            </a:extLst>
          </p:cNvPr>
          <p:cNvPicPr>
            <a:picLocks noChangeAspect="1"/>
          </p:cNvPicPr>
          <p:nvPr/>
        </p:nvPicPr>
        <p:blipFill>
          <a:blip r:embed="rId4"/>
          <a:stretch>
            <a:fillRect/>
          </a:stretch>
        </p:blipFill>
        <p:spPr>
          <a:xfrm>
            <a:off x="9925643" y="1758338"/>
            <a:ext cx="533474" cy="400106"/>
          </a:xfrm>
          <a:prstGeom prst="rect">
            <a:avLst/>
          </a:prstGeom>
        </p:spPr>
      </p:pic>
      <p:pic>
        <p:nvPicPr>
          <p:cNvPr id="7" name="Picture 6">
            <a:extLst>
              <a:ext uri="{FF2B5EF4-FFF2-40B4-BE49-F238E27FC236}">
                <a16:creationId xmlns:a16="http://schemas.microsoft.com/office/drawing/2014/main" id="{46F819A9-00D5-0D07-8ACC-F4348B2D2296}"/>
              </a:ext>
            </a:extLst>
          </p:cNvPr>
          <p:cNvPicPr>
            <a:picLocks noChangeAspect="1"/>
          </p:cNvPicPr>
          <p:nvPr/>
        </p:nvPicPr>
        <p:blipFill>
          <a:blip r:embed="rId5"/>
          <a:stretch>
            <a:fillRect/>
          </a:stretch>
        </p:blipFill>
        <p:spPr>
          <a:xfrm>
            <a:off x="5373225" y="2076893"/>
            <a:ext cx="2851307" cy="2464689"/>
          </a:xfrm>
          <a:prstGeom prst="rect">
            <a:avLst/>
          </a:prstGeom>
        </p:spPr>
      </p:pic>
      <p:pic>
        <p:nvPicPr>
          <p:cNvPr id="9" name="Picture 8">
            <a:extLst>
              <a:ext uri="{FF2B5EF4-FFF2-40B4-BE49-F238E27FC236}">
                <a16:creationId xmlns:a16="http://schemas.microsoft.com/office/drawing/2014/main" id="{3C87C262-40C7-FBD4-963F-1BC55A28C437}"/>
              </a:ext>
            </a:extLst>
          </p:cNvPr>
          <p:cNvPicPr>
            <a:picLocks noChangeAspect="1"/>
          </p:cNvPicPr>
          <p:nvPr/>
        </p:nvPicPr>
        <p:blipFill>
          <a:blip r:embed="rId6"/>
          <a:stretch>
            <a:fillRect/>
          </a:stretch>
        </p:blipFill>
        <p:spPr>
          <a:xfrm>
            <a:off x="2911691" y="1849976"/>
            <a:ext cx="371235" cy="309363"/>
          </a:xfrm>
          <a:prstGeom prst="rect">
            <a:avLst/>
          </a:prstGeom>
        </p:spPr>
      </p:pic>
      <p:sp>
        <p:nvSpPr>
          <p:cNvPr id="11" name="TextBox 10">
            <a:extLst>
              <a:ext uri="{FF2B5EF4-FFF2-40B4-BE49-F238E27FC236}">
                <a16:creationId xmlns:a16="http://schemas.microsoft.com/office/drawing/2014/main" id="{BC77B206-7CC4-EA53-6294-41063813B8C3}"/>
              </a:ext>
            </a:extLst>
          </p:cNvPr>
          <p:cNvSpPr txBox="1"/>
          <p:nvPr/>
        </p:nvSpPr>
        <p:spPr>
          <a:xfrm>
            <a:off x="529265" y="2716606"/>
            <a:ext cx="962123" cy="261610"/>
          </a:xfrm>
          <a:prstGeom prst="rect">
            <a:avLst/>
          </a:prstGeom>
          <a:noFill/>
        </p:spPr>
        <p:txBody>
          <a:bodyPr wrap="none" rtlCol="1">
            <a:spAutoFit/>
          </a:bodyPr>
          <a:lstStyle/>
          <a:p>
            <a:pPr algn="ctr"/>
            <a:r>
              <a:rPr lang="en-US" sz="1100" b="1" dirty="0"/>
              <a:t>TW</a:t>
            </a:r>
            <a:r>
              <a:rPr lang="en-US" sz="1100" b="1" baseline="-25000" dirty="0"/>
              <a:t>1</a:t>
            </a:r>
            <a:r>
              <a:rPr lang="en-US" sz="1100" b="1" dirty="0"/>
              <a:t>,</a:t>
            </a:r>
            <a:r>
              <a:rPr lang="el-GR" sz="1100" b="1" dirty="0"/>
              <a:t>λ </a:t>
            </a:r>
            <a:r>
              <a:rPr lang="en-US" sz="1100" b="1" dirty="0" err="1"/>
              <a:t>Func</a:t>
            </a:r>
            <a:r>
              <a:rPr lang="en-US" sz="1100" b="1" dirty="0"/>
              <a:t>. </a:t>
            </a:r>
            <a:r>
              <a:rPr lang="en-US" sz="1100" b="1" baseline="-25000" dirty="0"/>
              <a:t>2</a:t>
            </a:r>
            <a:endParaRPr lang="he-IL" sz="1100" b="1" baseline="-25000" dirty="0"/>
          </a:p>
        </p:txBody>
      </p:sp>
      <p:sp>
        <p:nvSpPr>
          <p:cNvPr id="18" name="TextBox 17">
            <a:extLst>
              <a:ext uri="{FF2B5EF4-FFF2-40B4-BE49-F238E27FC236}">
                <a16:creationId xmlns:a16="http://schemas.microsoft.com/office/drawing/2014/main" id="{A18DC47E-8E92-5B5F-CA67-09CF0522EF01}"/>
              </a:ext>
            </a:extLst>
          </p:cNvPr>
          <p:cNvSpPr txBox="1"/>
          <p:nvPr/>
        </p:nvSpPr>
        <p:spPr>
          <a:xfrm>
            <a:off x="489189" y="3906673"/>
            <a:ext cx="1042273" cy="261610"/>
          </a:xfrm>
          <a:prstGeom prst="rect">
            <a:avLst/>
          </a:prstGeom>
          <a:noFill/>
        </p:spPr>
        <p:txBody>
          <a:bodyPr wrap="none" rtlCol="1">
            <a:spAutoFit/>
          </a:bodyPr>
          <a:lstStyle/>
          <a:p>
            <a:pPr algn="ctr"/>
            <a:r>
              <a:rPr lang="en-US" sz="1100" b="1" dirty="0"/>
              <a:t>TW</a:t>
            </a:r>
            <a:r>
              <a:rPr lang="en-US" sz="1100" b="1" baseline="-25000" dirty="0"/>
              <a:t>N</a:t>
            </a:r>
            <a:r>
              <a:rPr lang="en-US" sz="1100" b="1" dirty="0"/>
              <a:t>, </a:t>
            </a:r>
            <a:r>
              <a:rPr lang="el-GR" sz="1100" b="1" dirty="0"/>
              <a:t>λ </a:t>
            </a:r>
            <a:r>
              <a:rPr lang="en-US" sz="1100" b="1" dirty="0" err="1"/>
              <a:t>Func</a:t>
            </a:r>
            <a:r>
              <a:rPr lang="en-US" sz="1100" b="1" dirty="0"/>
              <a:t>. </a:t>
            </a:r>
            <a:r>
              <a:rPr lang="en-US" sz="1100" b="1" baseline="-25000" dirty="0"/>
              <a:t>M</a:t>
            </a:r>
            <a:endParaRPr lang="he-IL" sz="1100" b="1" baseline="-25000" dirty="0"/>
          </a:p>
        </p:txBody>
      </p:sp>
      <p:sp>
        <p:nvSpPr>
          <p:cNvPr id="27" name="TextBox 26">
            <a:extLst>
              <a:ext uri="{FF2B5EF4-FFF2-40B4-BE49-F238E27FC236}">
                <a16:creationId xmlns:a16="http://schemas.microsoft.com/office/drawing/2014/main" id="{7F34DDA9-B4AD-CFA9-7BB6-FFC53908B114}"/>
              </a:ext>
            </a:extLst>
          </p:cNvPr>
          <p:cNvSpPr txBox="1"/>
          <p:nvPr/>
        </p:nvSpPr>
        <p:spPr>
          <a:xfrm>
            <a:off x="1935547" y="4737720"/>
            <a:ext cx="2242794" cy="923330"/>
          </a:xfrm>
          <a:prstGeom prst="rect">
            <a:avLst/>
          </a:prstGeom>
          <a:noFill/>
        </p:spPr>
        <p:txBody>
          <a:bodyPr wrap="none" rtlCol="1">
            <a:spAutoFit/>
          </a:bodyPr>
          <a:lstStyle/>
          <a:p>
            <a:pPr algn="ctr"/>
            <a:r>
              <a:rPr lang="en-US" dirty="0"/>
              <a:t>Input </a:t>
            </a:r>
            <a:br>
              <a:rPr lang="en-US" dirty="0"/>
            </a:br>
            <a:r>
              <a:rPr lang="en-US" dirty="0"/>
              <a:t>Time Windows </a:t>
            </a:r>
            <a:br>
              <a:rPr lang="en-US" dirty="0"/>
            </a:br>
            <a:r>
              <a:rPr lang="en-US" dirty="0"/>
              <a:t>Write Access Features</a:t>
            </a:r>
            <a:endParaRPr lang="he-IL" dirty="0"/>
          </a:p>
        </p:txBody>
      </p:sp>
      <p:sp>
        <p:nvSpPr>
          <p:cNvPr id="28" name="TextBox 27">
            <a:extLst>
              <a:ext uri="{FF2B5EF4-FFF2-40B4-BE49-F238E27FC236}">
                <a16:creationId xmlns:a16="http://schemas.microsoft.com/office/drawing/2014/main" id="{F10C3233-1638-233D-8C31-70570ED71031}"/>
              </a:ext>
            </a:extLst>
          </p:cNvPr>
          <p:cNvSpPr txBox="1"/>
          <p:nvPr/>
        </p:nvSpPr>
        <p:spPr>
          <a:xfrm>
            <a:off x="9266574" y="4699860"/>
            <a:ext cx="2242794" cy="923330"/>
          </a:xfrm>
          <a:prstGeom prst="rect">
            <a:avLst/>
          </a:prstGeom>
          <a:noFill/>
        </p:spPr>
        <p:txBody>
          <a:bodyPr wrap="none" rtlCol="1">
            <a:spAutoFit/>
          </a:bodyPr>
          <a:lstStyle/>
          <a:p>
            <a:pPr algn="ctr"/>
            <a:r>
              <a:rPr lang="en-US" dirty="0"/>
              <a:t>Reconstructed </a:t>
            </a:r>
            <a:br>
              <a:rPr lang="en-US" dirty="0"/>
            </a:br>
            <a:r>
              <a:rPr lang="en-US" dirty="0"/>
              <a:t>Time Windows </a:t>
            </a:r>
            <a:br>
              <a:rPr lang="en-US" dirty="0"/>
            </a:br>
            <a:r>
              <a:rPr lang="en-US" dirty="0"/>
              <a:t>Write Access Features</a:t>
            </a:r>
            <a:endParaRPr lang="he-IL" dirty="0"/>
          </a:p>
        </p:txBody>
      </p:sp>
      <p:sp>
        <p:nvSpPr>
          <p:cNvPr id="29" name="TextBox 28">
            <a:extLst>
              <a:ext uri="{FF2B5EF4-FFF2-40B4-BE49-F238E27FC236}">
                <a16:creationId xmlns:a16="http://schemas.microsoft.com/office/drawing/2014/main" id="{77E243E1-D0E0-0EFE-D50A-988C33788835}"/>
              </a:ext>
            </a:extLst>
          </p:cNvPr>
          <p:cNvSpPr txBox="1"/>
          <p:nvPr/>
        </p:nvSpPr>
        <p:spPr>
          <a:xfrm>
            <a:off x="5811691" y="4699860"/>
            <a:ext cx="1808782" cy="1200329"/>
          </a:xfrm>
          <a:prstGeom prst="rect">
            <a:avLst/>
          </a:prstGeom>
          <a:noFill/>
        </p:spPr>
        <p:txBody>
          <a:bodyPr wrap="square">
            <a:spAutoFit/>
          </a:bodyPr>
          <a:lstStyle/>
          <a:p>
            <a:pPr algn="ctr"/>
            <a:r>
              <a:rPr lang="en-US" dirty="0"/>
              <a:t>Contextualized embeddings </a:t>
            </a:r>
            <a:br>
              <a:rPr lang="en-US" dirty="0"/>
            </a:br>
            <a:r>
              <a:rPr lang="en-US" dirty="0"/>
              <a:t>of </a:t>
            </a:r>
            <a:r>
              <a:rPr lang="el-GR" sz="1800" b="1" dirty="0"/>
              <a:t>λ </a:t>
            </a:r>
            <a:r>
              <a:rPr lang="en-US" sz="1800" dirty="0"/>
              <a:t>Write</a:t>
            </a:r>
            <a:r>
              <a:rPr lang="en-US" sz="1800" b="1" dirty="0"/>
              <a:t> </a:t>
            </a:r>
            <a:r>
              <a:rPr lang="en-US" dirty="0"/>
              <a:t>Behaviors</a:t>
            </a:r>
            <a:endParaRPr lang="he-IL" dirty="0"/>
          </a:p>
        </p:txBody>
      </p:sp>
      <p:grpSp>
        <p:nvGrpSpPr>
          <p:cNvPr id="41" name="Group 40">
            <a:extLst>
              <a:ext uri="{FF2B5EF4-FFF2-40B4-BE49-F238E27FC236}">
                <a16:creationId xmlns:a16="http://schemas.microsoft.com/office/drawing/2014/main" id="{9316A352-774D-A32B-7900-95D28CE6814E}"/>
              </a:ext>
            </a:extLst>
          </p:cNvPr>
          <p:cNvGrpSpPr/>
          <p:nvPr/>
        </p:nvGrpSpPr>
        <p:grpSpPr>
          <a:xfrm>
            <a:off x="1565017" y="2281628"/>
            <a:ext cx="3136980" cy="408029"/>
            <a:chOff x="-200982" y="1209675"/>
            <a:chExt cx="3136980" cy="408029"/>
          </a:xfrm>
        </p:grpSpPr>
        <p:sp>
          <p:nvSpPr>
            <p:cNvPr id="31" name="Rectangle 30">
              <a:extLst>
                <a:ext uri="{FF2B5EF4-FFF2-40B4-BE49-F238E27FC236}">
                  <a16:creationId xmlns:a16="http://schemas.microsoft.com/office/drawing/2014/main" id="{1486E82B-71FA-7DED-7597-968B87189D61}"/>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3" name="Rectangle 32">
              <a:extLst>
                <a:ext uri="{FF2B5EF4-FFF2-40B4-BE49-F238E27FC236}">
                  <a16:creationId xmlns:a16="http://schemas.microsoft.com/office/drawing/2014/main" id="{E8BD4E99-89F9-B81D-BC40-1FCE4BFF9C1C}"/>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5" name="Rectangle 34">
              <a:extLst>
                <a:ext uri="{FF2B5EF4-FFF2-40B4-BE49-F238E27FC236}">
                  <a16:creationId xmlns:a16="http://schemas.microsoft.com/office/drawing/2014/main" id="{E3362ACF-9679-DCB5-063A-80B572AC0E01}"/>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7" name="Rectangle 36">
              <a:extLst>
                <a:ext uri="{FF2B5EF4-FFF2-40B4-BE49-F238E27FC236}">
                  <a16:creationId xmlns:a16="http://schemas.microsoft.com/office/drawing/2014/main" id="{F374D33E-3836-B48C-DD50-532666446D0A}"/>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8" name="Rectangle 37">
              <a:extLst>
                <a:ext uri="{FF2B5EF4-FFF2-40B4-BE49-F238E27FC236}">
                  <a16:creationId xmlns:a16="http://schemas.microsoft.com/office/drawing/2014/main" id="{3E55B180-18D3-2602-377E-479FCA13BA26}"/>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9" name="Rectangle 38">
              <a:extLst>
                <a:ext uri="{FF2B5EF4-FFF2-40B4-BE49-F238E27FC236}">
                  <a16:creationId xmlns:a16="http://schemas.microsoft.com/office/drawing/2014/main" id="{856C3007-6216-F972-9ED1-86ED720E22BE}"/>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40" name="Rectangle 39">
              <a:extLst>
                <a:ext uri="{FF2B5EF4-FFF2-40B4-BE49-F238E27FC236}">
                  <a16:creationId xmlns:a16="http://schemas.microsoft.com/office/drawing/2014/main" id="{359BE935-DAB2-6D8E-F2EE-27B3894B1EA6}"/>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45" name="Group 44">
            <a:extLst>
              <a:ext uri="{FF2B5EF4-FFF2-40B4-BE49-F238E27FC236}">
                <a16:creationId xmlns:a16="http://schemas.microsoft.com/office/drawing/2014/main" id="{09F7831E-01ED-E57E-392D-A0E6AD2EE96E}"/>
              </a:ext>
            </a:extLst>
          </p:cNvPr>
          <p:cNvGrpSpPr/>
          <p:nvPr/>
        </p:nvGrpSpPr>
        <p:grpSpPr>
          <a:xfrm>
            <a:off x="1565017" y="2690672"/>
            <a:ext cx="3136980" cy="408029"/>
            <a:chOff x="-200982" y="1209675"/>
            <a:chExt cx="3136980" cy="408029"/>
          </a:xfrm>
        </p:grpSpPr>
        <p:sp>
          <p:nvSpPr>
            <p:cNvPr id="46" name="Rectangle 45">
              <a:extLst>
                <a:ext uri="{FF2B5EF4-FFF2-40B4-BE49-F238E27FC236}">
                  <a16:creationId xmlns:a16="http://schemas.microsoft.com/office/drawing/2014/main" id="{5A7DA61B-2460-6EB8-D0E8-A1DC3BF9D3B4}"/>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47" name="Rectangle 46">
              <a:extLst>
                <a:ext uri="{FF2B5EF4-FFF2-40B4-BE49-F238E27FC236}">
                  <a16:creationId xmlns:a16="http://schemas.microsoft.com/office/drawing/2014/main" id="{8996B958-7C3D-1D40-80EA-1CB4FF398A34}"/>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48" name="Rectangle 47">
              <a:extLst>
                <a:ext uri="{FF2B5EF4-FFF2-40B4-BE49-F238E27FC236}">
                  <a16:creationId xmlns:a16="http://schemas.microsoft.com/office/drawing/2014/main" id="{1E898E57-4738-37DD-F492-7CE89C860706}"/>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49" name="Rectangle 48">
              <a:extLst>
                <a:ext uri="{FF2B5EF4-FFF2-40B4-BE49-F238E27FC236}">
                  <a16:creationId xmlns:a16="http://schemas.microsoft.com/office/drawing/2014/main" id="{E9D6E92F-D72C-D9A5-F5B3-EECBB9A320E6}"/>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0" name="Rectangle 49">
              <a:extLst>
                <a:ext uri="{FF2B5EF4-FFF2-40B4-BE49-F238E27FC236}">
                  <a16:creationId xmlns:a16="http://schemas.microsoft.com/office/drawing/2014/main" id="{6B8950F1-113E-BD4C-909C-5AB2470F1A8F}"/>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1" name="Rectangle 50">
              <a:extLst>
                <a:ext uri="{FF2B5EF4-FFF2-40B4-BE49-F238E27FC236}">
                  <a16:creationId xmlns:a16="http://schemas.microsoft.com/office/drawing/2014/main" id="{4084A006-5818-7336-9EDD-FDDBAC409BFD}"/>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2" name="Rectangle 51">
              <a:extLst>
                <a:ext uri="{FF2B5EF4-FFF2-40B4-BE49-F238E27FC236}">
                  <a16:creationId xmlns:a16="http://schemas.microsoft.com/office/drawing/2014/main" id="{23AB70D9-E926-DEE4-537F-2C0FCF207655}"/>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53" name="Group 52">
            <a:extLst>
              <a:ext uri="{FF2B5EF4-FFF2-40B4-BE49-F238E27FC236}">
                <a16:creationId xmlns:a16="http://schemas.microsoft.com/office/drawing/2014/main" id="{13CC6A0F-BE4D-52DD-79DF-EBAABB1AE818}"/>
              </a:ext>
            </a:extLst>
          </p:cNvPr>
          <p:cNvGrpSpPr/>
          <p:nvPr/>
        </p:nvGrpSpPr>
        <p:grpSpPr>
          <a:xfrm>
            <a:off x="1565017" y="3092443"/>
            <a:ext cx="3136980" cy="408029"/>
            <a:chOff x="-200982" y="1209675"/>
            <a:chExt cx="3136980" cy="408029"/>
          </a:xfrm>
        </p:grpSpPr>
        <p:sp>
          <p:nvSpPr>
            <p:cNvPr id="54" name="Rectangle 53">
              <a:extLst>
                <a:ext uri="{FF2B5EF4-FFF2-40B4-BE49-F238E27FC236}">
                  <a16:creationId xmlns:a16="http://schemas.microsoft.com/office/drawing/2014/main" id="{60734B44-17E7-1729-3A1F-C1936A485DB1}"/>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5" name="Rectangle 54">
              <a:extLst>
                <a:ext uri="{FF2B5EF4-FFF2-40B4-BE49-F238E27FC236}">
                  <a16:creationId xmlns:a16="http://schemas.microsoft.com/office/drawing/2014/main" id="{1265D9F0-CE1C-127E-91BB-E9BED2700940}"/>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6" name="Rectangle 55">
              <a:extLst>
                <a:ext uri="{FF2B5EF4-FFF2-40B4-BE49-F238E27FC236}">
                  <a16:creationId xmlns:a16="http://schemas.microsoft.com/office/drawing/2014/main" id="{7FB1481F-A3C0-0D4D-F602-DADB88393241}"/>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7" name="Rectangle 56">
              <a:extLst>
                <a:ext uri="{FF2B5EF4-FFF2-40B4-BE49-F238E27FC236}">
                  <a16:creationId xmlns:a16="http://schemas.microsoft.com/office/drawing/2014/main" id="{7B166D8D-9AE5-342D-17B2-D35C27E719EC}"/>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8" name="Rectangle 57">
              <a:extLst>
                <a:ext uri="{FF2B5EF4-FFF2-40B4-BE49-F238E27FC236}">
                  <a16:creationId xmlns:a16="http://schemas.microsoft.com/office/drawing/2014/main" id="{E6775D3D-56B7-89CD-B03E-F39103309DDA}"/>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9" name="Rectangle 58">
              <a:extLst>
                <a:ext uri="{FF2B5EF4-FFF2-40B4-BE49-F238E27FC236}">
                  <a16:creationId xmlns:a16="http://schemas.microsoft.com/office/drawing/2014/main" id="{68CE8CF5-276F-0F9B-93B0-FCE568D2F914}"/>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0" name="Rectangle 59">
              <a:extLst>
                <a:ext uri="{FF2B5EF4-FFF2-40B4-BE49-F238E27FC236}">
                  <a16:creationId xmlns:a16="http://schemas.microsoft.com/office/drawing/2014/main" id="{DD5A9518-8784-B2AB-99A6-6969CEB5630A}"/>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61" name="Group 60">
            <a:extLst>
              <a:ext uri="{FF2B5EF4-FFF2-40B4-BE49-F238E27FC236}">
                <a16:creationId xmlns:a16="http://schemas.microsoft.com/office/drawing/2014/main" id="{98227B11-96D6-CE60-D66C-2A0713C0B981}"/>
              </a:ext>
            </a:extLst>
          </p:cNvPr>
          <p:cNvGrpSpPr/>
          <p:nvPr/>
        </p:nvGrpSpPr>
        <p:grpSpPr>
          <a:xfrm>
            <a:off x="1565017" y="3492116"/>
            <a:ext cx="3136980" cy="408029"/>
            <a:chOff x="-200982" y="1209675"/>
            <a:chExt cx="3136980" cy="408029"/>
          </a:xfrm>
        </p:grpSpPr>
        <p:sp>
          <p:nvSpPr>
            <p:cNvPr id="62" name="Rectangle 61">
              <a:extLst>
                <a:ext uri="{FF2B5EF4-FFF2-40B4-BE49-F238E27FC236}">
                  <a16:creationId xmlns:a16="http://schemas.microsoft.com/office/drawing/2014/main" id="{39E0BCFD-62C4-7584-9E23-86DC04C34A8C}"/>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3" name="Rectangle 62">
              <a:extLst>
                <a:ext uri="{FF2B5EF4-FFF2-40B4-BE49-F238E27FC236}">
                  <a16:creationId xmlns:a16="http://schemas.microsoft.com/office/drawing/2014/main" id="{54523C8D-B222-D8A7-1323-8B9ECC629AB6}"/>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4CFBF022-F1E6-2077-F038-2B8B8B7B3BC2}"/>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5" name="Rectangle 64">
              <a:extLst>
                <a:ext uri="{FF2B5EF4-FFF2-40B4-BE49-F238E27FC236}">
                  <a16:creationId xmlns:a16="http://schemas.microsoft.com/office/drawing/2014/main" id="{E9A3DED4-C67F-C824-1B96-AE6D47AB186F}"/>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6" name="Rectangle 65">
              <a:extLst>
                <a:ext uri="{FF2B5EF4-FFF2-40B4-BE49-F238E27FC236}">
                  <a16:creationId xmlns:a16="http://schemas.microsoft.com/office/drawing/2014/main" id="{955ED0AD-4C15-B105-5557-BEDB507AD696}"/>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7" name="Rectangle 66">
              <a:extLst>
                <a:ext uri="{FF2B5EF4-FFF2-40B4-BE49-F238E27FC236}">
                  <a16:creationId xmlns:a16="http://schemas.microsoft.com/office/drawing/2014/main" id="{6DDEEDAC-CDCF-40B2-D2F1-BB58DB501F38}"/>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8" name="Rectangle 67">
              <a:extLst>
                <a:ext uri="{FF2B5EF4-FFF2-40B4-BE49-F238E27FC236}">
                  <a16:creationId xmlns:a16="http://schemas.microsoft.com/office/drawing/2014/main" id="{F086B18F-69FD-7913-9B57-DBE8BACF40D0}"/>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69" name="Group 68">
            <a:extLst>
              <a:ext uri="{FF2B5EF4-FFF2-40B4-BE49-F238E27FC236}">
                <a16:creationId xmlns:a16="http://schemas.microsoft.com/office/drawing/2014/main" id="{B1ABBECB-DCD0-1693-3C8C-5A34C1FEE95E}"/>
              </a:ext>
            </a:extLst>
          </p:cNvPr>
          <p:cNvGrpSpPr/>
          <p:nvPr/>
        </p:nvGrpSpPr>
        <p:grpSpPr>
          <a:xfrm>
            <a:off x="1562081" y="3891798"/>
            <a:ext cx="3136980" cy="408029"/>
            <a:chOff x="-200982" y="1209675"/>
            <a:chExt cx="3136980" cy="408029"/>
          </a:xfrm>
        </p:grpSpPr>
        <p:sp>
          <p:nvSpPr>
            <p:cNvPr id="70" name="Rectangle 69">
              <a:extLst>
                <a:ext uri="{FF2B5EF4-FFF2-40B4-BE49-F238E27FC236}">
                  <a16:creationId xmlns:a16="http://schemas.microsoft.com/office/drawing/2014/main" id="{BFC4FC0F-B774-78F4-C97C-39556C838019}"/>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1" name="Rectangle 70">
              <a:extLst>
                <a:ext uri="{FF2B5EF4-FFF2-40B4-BE49-F238E27FC236}">
                  <a16:creationId xmlns:a16="http://schemas.microsoft.com/office/drawing/2014/main" id="{91B287CB-2149-E83D-5830-4347562AFC4D}"/>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2" name="Rectangle 71">
              <a:extLst>
                <a:ext uri="{FF2B5EF4-FFF2-40B4-BE49-F238E27FC236}">
                  <a16:creationId xmlns:a16="http://schemas.microsoft.com/office/drawing/2014/main" id="{9F229F47-14B3-AF4A-E39D-B1AFAB523708}"/>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3" name="Rectangle 72">
              <a:extLst>
                <a:ext uri="{FF2B5EF4-FFF2-40B4-BE49-F238E27FC236}">
                  <a16:creationId xmlns:a16="http://schemas.microsoft.com/office/drawing/2014/main" id="{4082FD67-42AA-8074-41AF-A17DA3EAD176}"/>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4" name="Rectangle 73">
              <a:extLst>
                <a:ext uri="{FF2B5EF4-FFF2-40B4-BE49-F238E27FC236}">
                  <a16:creationId xmlns:a16="http://schemas.microsoft.com/office/drawing/2014/main" id="{8F77FA70-C85A-18F4-E623-FBB31CDC3F32}"/>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5" name="Rectangle 74">
              <a:extLst>
                <a:ext uri="{FF2B5EF4-FFF2-40B4-BE49-F238E27FC236}">
                  <a16:creationId xmlns:a16="http://schemas.microsoft.com/office/drawing/2014/main" id="{815C8A30-F7B9-EE7C-5023-D1968B6682A9}"/>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6" name="Rectangle 75">
              <a:extLst>
                <a:ext uri="{FF2B5EF4-FFF2-40B4-BE49-F238E27FC236}">
                  <a16:creationId xmlns:a16="http://schemas.microsoft.com/office/drawing/2014/main" id="{F3565E07-91D9-8EB6-C646-EDFAEF340895}"/>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85" name="Group 84">
            <a:extLst>
              <a:ext uri="{FF2B5EF4-FFF2-40B4-BE49-F238E27FC236}">
                <a16:creationId xmlns:a16="http://schemas.microsoft.com/office/drawing/2014/main" id="{F5D6C1B3-295A-C863-F419-EB42EDA20054}"/>
              </a:ext>
            </a:extLst>
          </p:cNvPr>
          <p:cNvGrpSpPr/>
          <p:nvPr/>
        </p:nvGrpSpPr>
        <p:grpSpPr>
          <a:xfrm>
            <a:off x="8597372" y="2226035"/>
            <a:ext cx="3136980" cy="408029"/>
            <a:chOff x="-200982" y="1209675"/>
            <a:chExt cx="3136980" cy="408029"/>
          </a:xfrm>
        </p:grpSpPr>
        <p:sp>
          <p:nvSpPr>
            <p:cNvPr id="86" name="Rectangle 85">
              <a:extLst>
                <a:ext uri="{FF2B5EF4-FFF2-40B4-BE49-F238E27FC236}">
                  <a16:creationId xmlns:a16="http://schemas.microsoft.com/office/drawing/2014/main" id="{8C478360-8D43-F6F0-5D62-7710F4CA66B8}"/>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87" name="Rectangle 86">
              <a:extLst>
                <a:ext uri="{FF2B5EF4-FFF2-40B4-BE49-F238E27FC236}">
                  <a16:creationId xmlns:a16="http://schemas.microsoft.com/office/drawing/2014/main" id="{6AE86D65-5574-132B-D655-05477D4C759F}"/>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88" name="Rectangle 87">
              <a:extLst>
                <a:ext uri="{FF2B5EF4-FFF2-40B4-BE49-F238E27FC236}">
                  <a16:creationId xmlns:a16="http://schemas.microsoft.com/office/drawing/2014/main" id="{1AED2316-0622-CA11-E09F-404347B4E497}"/>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89" name="Rectangle 88">
              <a:extLst>
                <a:ext uri="{FF2B5EF4-FFF2-40B4-BE49-F238E27FC236}">
                  <a16:creationId xmlns:a16="http://schemas.microsoft.com/office/drawing/2014/main" id="{7CBDCC9D-E0DB-81C5-D9A9-C3CDBB4F90B1}"/>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0" name="Rectangle 89">
              <a:extLst>
                <a:ext uri="{FF2B5EF4-FFF2-40B4-BE49-F238E27FC236}">
                  <a16:creationId xmlns:a16="http://schemas.microsoft.com/office/drawing/2014/main" id="{67A83B34-5489-6F9B-7958-A0C4D3245980}"/>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1" name="Rectangle 90">
              <a:extLst>
                <a:ext uri="{FF2B5EF4-FFF2-40B4-BE49-F238E27FC236}">
                  <a16:creationId xmlns:a16="http://schemas.microsoft.com/office/drawing/2014/main" id="{35B1A6AE-68B9-A61D-1788-AB0F1F85BC19}"/>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2" name="Rectangle 91">
              <a:extLst>
                <a:ext uri="{FF2B5EF4-FFF2-40B4-BE49-F238E27FC236}">
                  <a16:creationId xmlns:a16="http://schemas.microsoft.com/office/drawing/2014/main" id="{25E91EA6-51AA-ECAC-9CFA-90B90924B3BD}"/>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93" name="Group 92">
            <a:extLst>
              <a:ext uri="{FF2B5EF4-FFF2-40B4-BE49-F238E27FC236}">
                <a16:creationId xmlns:a16="http://schemas.microsoft.com/office/drawing/2014/main" id="{F8ADD94A-5D83-ED26-FF6D-B6960A027B1E}"/>
              </a:ext>
            </a:extLst>
          </p:cNvPr>
          <p:cNvGrpSpPr/>
          <p:nvPr/>
        </p:nvGrpSpPr>
        <p:grpSpPr>
          <a:xfrm>
            <a:off x="8597372" y="2635079"/>
            <a:ext cx="3136980" cy="408029"/>
            <a:chOff x="-200982" y="1209675"/>
            <a:chExt cx="3136980" cy="408029"/>
          </a:xfrm>
        </p:grpSpPr>
        <p:sp>
          <p:nvSpPr>
            <p:cNvPr id="94" name="Rectangle 93">
              <a:extLst>
                <a:ext uri="{FF2B5EF4-FFF2-40B4-BE49-F238E27FC236}">
                  <a16:creationId xmlns:a16="http://schemas.microsoft.com/office/drawing/2014/main" id="{7911E650-B8CA-9EF9-7EB3-C81B65A740B2}"/>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5" name="Rectangle 94">
              <a:extLst>
                <a:ext uri="{FF2B5EF4-FFF2-40B4-BE49-F238E27FC236}">
                  <a16:creationId xmlns:a16="http://schemas.microsoft.com/office/drawing/2014/main" id="{858361D6-880F-4243-7DCA-CEA710142177}"/>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6" name="Rectangle 95">
              <a:extLst>
                <a:ext uri="{FF2B5EF4-FFF2-40B4-BE49-F238E27FC236}">
                  <a16:creationId xmlns:a16="http://schemas.microsoft.com/office/drawing/2014/main" id="{352826DE-1E95-58D3-C0D3-7C069515F812}"/>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7" name="Rectangle 96">
              <a:extLst>
                <a:ext uri="{FF2B5EF4-FFF2-40B4-BE49-F238E27FC236}">
                  <a16:creationId xmlns:a16="http://schemas.microsoft.com/office/drawing/2014/main" id="{4EF137A0-5FA4-F644-B25E-F15883528920}"/>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8" name="Rectangle 97">
              <a:extLst>
                <a:ext uri="{FF2B5EF4-FFF2-40B4-BE49-F238E27FC236}">
                  <a16:creationId xmlns:a16="http://schemas.microsoft.com/office/drawing/2014/main" id="{C3A07860-EACF-43A7-21C8-165D025B17A1}"/>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9" name="Rectangle 98">
              <a:extLst>
                <a:ext uri="{FF2B5EF4-FFF2-40B4-BE49-F238E27FC236}">
                  <a16:creationId xmlns:a16="http://schemas.microsoft.com/office/drawing/2014/main" id="{097A8BAD-20D4-1AC9-9898-0A2A63CA0B64}"/>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0" name="Rectangle 99">
              <a:extLst>
                <a:ext uri="{FF2B5EF4-FFF2-40B4-BE49-F238E27FC236}">
                  <a16:creationId xmlns:a16="http://schemas.microsoft.com/office/drawing/2014/main" id="{0284ED4A-D8A7-E15E-1B51-33712849B2A1}"/>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101" name="Group 100">
            <a:extLst>
              <a:ext uri="{FF2B5EF4-FFF2-40B4-BE49-F238E27FC236}">
                <a16:creationId xmlns:a16="http://schemas.microsoft.com/office/drawing/2014/main" id="{98CB043A-89E0-47FF-B24A-C5D93FFAD2C0}"/>
              </a:ext>
            </a:extLst>
          </p:cNvPr>
          <p:cNvGrpSpPr/>
          <p:nvPr/>
        </p:nvGrpSpPr>
        <p:grpSpPr>
          <a:xfrm>
            <a:off x="8597372" y="3036850"/>
            <a:ext cx="3136980" cy="408029"/>
            <a:chOff x="-200982" y="1209675"/>
            <a:chExt cx="3136980" cy="408029"/>
          </a:xfrm>
        </p:grpSpPr>
        <p:sp>
          <p:nvSpPr>
            <p:cNvPr id="102" name="Rectangle 101">
              <a:extLst>
                <a:ext uri="{FF2B5EF4-FFF2-40B4-BE49-F238E27FC236}">
                  <a16:creationId xmlns:a16="http://schemas.microsoft.com/office/drawing/2014/main" id="{7A795BFE-4581-16BD-5CC1-0254C97E95F5}"/>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3" name="Rectangle 102">
              <a:extLst>
                <a:ext uri="{FF2B5EF4-FFF2-40B4-BE49-F238E27FC236}">
                  <a16:creationId xmlns:a16="http://schemas.microsoft.com/office/drawing/2014/main" id="{3EBD6DFF-A21B-5549-1329-FE6881745CFF}"/>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4" name="Rectangle 103">
              <a:extLst>
                <a:ext uri="{FF2B5EF4-FFF2-40B4-BE49-F238E27FC236}">
                  <a16:creationId xmlns:a16="http://schemas.microsoft.com/office/drawing/2014/main" id="{538CD6B9-9DD6-7B9F-F266-FE9591E6EA1F}"/>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5" name="Rectangle 104">
              <a:extLst>
                <a:ext uri="{FF2B5EF4-FFF2-40B4-BE49-F238E27FC236}">
                  <a16:creationId xmlns:a16="http://schemas.microsoft.com/office/drawing/2014/main" id="{5C9D57D2-1001-4837-8759-E8FFA773C51F}"/>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6" name="Rectangle 105">
              <a:extLst>
                <a:ext uri="{FF2B5EF4-FFF2-40B4-BE49-F238E27FC236}">
                  <a16:creationId xmlns:a16="http://schemas.microsoft.com/office/drawing/2014/main" id="{23DEB676-5287-3838-D9B2-B29B054E9A8C}"/>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7" name="Rectangle 106">
              <a:extLst>
                <a:ext uri="{FF2B5EF4-FFF2-40B4-BE49-F238E27FC236}">
                  <a16:creationId xmlns:a16="http://schemas.microsoft.com/office/drawing/2014/main" id="{8E9ED1B8-D1D2-593F-E742-FF6A9F135AC0}"/>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8" name="Rectangle 107">
              <a:extLst>
                <a:ext uri="{FF2B5EF4-FFF2-40B4-BE49-F238E27FC236}">
                  <a16:creationId xmlns:a16="http://schemas.microsoft.com/office/drawing/2014/main" id="{CA4DC68C-A8B9-F201-CEF8-1E12F8F3995A}"/>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109" name="Group 108">
            <a:extLst>
              <a:ext uri="{FF2B5EF4-FFF2-40B4-BE49-F238E27FC236}">
                <a16:creationId xmlns:a16="http://schemas.microsoft.com/office/drawing/2014/main" id="{CFF11089-071A-A69C-A9F2-8C106739E39C}"/>
              </a:ext>
            </a:extLst>
          </p:cNvPr>
          <p:cNvGrpSpPr/>
          <p:nvPr/>
        </p:nvGrpSpPr>
        <p:grpSpPr>
          <a:xfrm>
            <a:off x="8597372" y="3436523"/>
            <a:ext cx="3136980" cy="408029"/>
            <a:chOff x="-200982" y="1209675"/>
            <a:chExt cx="3136980" cy="408029"/>
          </a:xfrm>
        </p:grpSpPr>
        <p:sp>
          <p:nvSpPr>
            <p:cNvPr id="110" name="Rectangle 109">
              <a:extLst>
                <a:ext uri="{FF2B5EF4-FFF2-40B4-BE49-F238E27FC236}">
                  <a16:creationId xmlns:a16="http://schemas.microsoft.com/office/drawing/2014/main" id="{7198B31C-C16B-31F5-C9E6-775DDD91157C}"/>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1" name="Rectangle 110">
              <a:extLst>
                <a:ext uri="{FF2B5EF4-FFF2-40B4-BE49-F238E27FC236}">
                  <a16:creationId xmlns:a16="http://schemas.microsoft.com/office/drawing/2014/main" id="{B8430680-7A99-E950-D641-8C752CC08D85}"/>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2" name="Rectangle 111">
              <a:extLst>
                <a:ext uri="{FF2B5EF4-FFF2-40B4-BE49-F238E27FC236}">
                  <a16:creationId xmlns:a16="http://schemas.microsoft.com/office/drawing/2014/main" id="{BE8EDC53-6429-77D9-6895-443AA8A51944}"/>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3" name="Rectangle 112">
              <a:extLst>
                <a:ext uri="{FF2B5EF4-FFF2-40B4-BE49-F238E27FC236}">
                  <a16:creationId xmlns:a16="http://schemas.microsoft.com/office/drawing/2014/main" id="{35D23318-B59B-F323-68A7-5F822D988A6E}"/>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4" name="Rectangle 113">
              <a:extLst>
                <a:ext uri="{FF2B5EF4-FFF2-40B4-BE49-F238E27FC236}">
                  <a16:creationId xmlns:a16="http://schemas.microsoft.com/office/drawing/2014/main" id="{ACEE8C2B-14B5-2093-2537-6CC7180307EB}"/>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5" name="Rectangle 114">
              <a:extLst>
                <a:ext uri="{FF2B5EF4-FFF2-40B4-BE49-F238E27FC236}">
                  <a16:creationId xmlns:a16="http://schemas.microsoft.com/office/drawing/2014/main" id="{05E3966F-D044-3549-DDB9-64A3CA7E5CF6}"/>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6" name="Rectangle 115">
              <a:extLst>
                <a:ext uri="{FF2B5EF4-FFF2-40B4-BE49-F238E27FC236}">
                  <a16:creationId xmlns:a16="http://schemas.microsoft.com/office/drawing/2014/main" id="{1BDED493-2CF2-7970-0656-6D4FB3BB676F}"/>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117" name="Group 116">
            <a:extLst>
              <a:ext uri="{FF2B5EF4-FFF2-40B4-BE49-F238E27FC236}">
                <a16:creationId xmlns:a16="http://schemas.microsoft.com/office/drawing/2014/main" id="{44E1E056-8EBA-1026-98AB-D9102568D575}"/>
              </a:ext>
            </a:extLst>
          </p:cNvPr>
          <p:cNvGrpSpPr/>
          <p:nvPr/>
        </p:nvGrpSpPr>
        <p:grpSpPr>
          <a:xfrm>
            <a:off x="8594436" y="3836205"/>
            <a:ext cx="3136980" cy="408029"/>
            <a:chOff x="-200982" y="1209675"/>
            <a:chExt cx="3136980" cy="408029"/>
          </a:xfrm>
        </p:grpSpPr>
        <p:sp>
          <p:nvSpPr>
            <p:cNvPr id="118" name="Rectangle 117">
              <a:extLst>
                <a:ext uri="{FF2B5EF4-FFF2-40B4-BE49-F238E27FC236}">
                  <a16:creationId xmlns:a16="http://schemas.microsoft.com/office/drawing/2014/main" id="{5F21074D-9CD4-C716-6601-D5719541A497}"/>
                </a:ext>
              </a:extLst>
            </p:cNvPr>
            <p:cNvSpPr/>
            <p:nvPr/>
          </p:nvSpPr>
          <p:spPr>
            <a:xfrm>
              <a:off x="-2009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19" name="Rectangle 118">
              <a:extLst>
                <a:ext uri="{FF2B5EF4-FFF2-40B4-BE49-F238E27FC236}">
                  <a16:creationId xmlns:a16="http://schemas.microsoft.com/office/drawing/2014/main" id="{7D7A840E-479B-211B-4D5F-FF2373F63740}"/>
                </a:ext>
              </a:extLst>
            </p:cNvPr>
            <p:cNvSpPr/>
            <p:nvPr/>
          </p:nvSpPr>
          <p:spPr>
            <a:xfrm>
              <a:off x="247648"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20" name="Rectangle 119">
              <a:extLst>
                <a:ext uri="{FF2B5EF4-FFF2-40B4-BE49-F238E27FC236}">
                  <a16:creationId xmlns:a16="http://schemas.microsoft.com/office/drawing/2014/main" id="{A9EDB165-3016-7FE9-E9F0-9DA0022954B3}"/>
                </a:ext>
              </a:extLst>
            </p:cNvPr>
            <p:cNvSpPr/>
            <p:nvPr/>
          </p:nvSpPr>
          <p:spPr>
            <a:xfrm>
              <a:off x="69627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21" name="Rectangle 120">
              <a:extLst>
                <a:ext uri="{FF2B5EF4-FFF2-40B4-BE49-F238E27FC236}">
                  <a16:creationId xmlns:a16="http://schemas.microsoft.com/office/drawing/2014/main" id="{18166878-0272-1673-5E76-FAF21A465848}"/>
                </a:ext>
              </a:extLst>
            </p:cNvPr>
            <p:cNvSpPr/>
            <p:nvPr/>
          </p:nvSpPr>
          <p:spPr>
            <a:xfrm>
              <a:off x="1144909"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22" name="Rectangle 121">
              <a:extLst>
                <a:ext uri="{FF2B5EF4-FFF2-40B4-BE49-F238E27FC236}">
                  <a16:creationId xmlns:a16="http://schemas.microsoft.com/office/drawing/2014/main" id="{D5C0E3CB-6287-00A4-D473-010AEEECDBCB}"/>
                </a:ext>
              </a:extLst>
            </p:cNvPr>
            <p:cNvSpPr/>
            <p:nvPr/>
          </p:nvSpPr>
          <p:spPr>
            <a:xfrm>
              <a:off x="159255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23" name="Rectangle 122">
              <a:extLst>
                <a:ext uri="{FF2B5EF4-FFF2-40B4-BE49-F238E27FC236}">
                  <a16:creationId xmlns:a16="http://schemas.microsoft.com/office/drawing/2014/main" id="{91A912DA-BFD2-D387-D68B-6EB99D7D26D8}"/>
                </a:ext>
              </a:extLst>
            </p:cNvPr>
            <p:cNvSpPr/>
            <p:nvPr/>
          </p:nvSpPr>
          <p:spPr>
            <a:xfrm>
              <a:off x="2041182"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24" name="Rectangle 123">
              <a:extLst>
                <a:ext uri="{FF2B5EF4-FFF2-40B4-BE49-F238E27FC236}">
                  <a16:creationId xmlns:a16="http://schemas.microsoft.com/office/drawing/2014/main" id="{AB5B7156-396A-A924-DAD1-88FB3BF11183}"/>
                </a:ext>
              </a:extLst>
            </p:cNvPr>
            <p:cNvSpPr/>
            <p:nvPr/>
          </p:nvSpPr>
          <p:spPr>
            <a:xfrm>
              <a:off x="2487367" y="1209675"/>
              <a:ext cx="448631" cy="408029"/>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cxnSp>
        <p:nvCxnSpPr>
          <p:cNvPr id="126" name="Straight Arrow Connector 125">
            <a:extLst>
              <a:ext uri="{FF2B5EF4-FFF2-40B4-BE49-F238E27FC236}">
                <a16:creationId xmlns:a16="http://schemas.microsoft.com/office/drawing/2014/main" id="{2A406BF3-0A49-670A-BC27-95575B0DEDC0}"/>
              </a:ext>
            </a:extLst>
          </p:cNvPr>
          <p:cNvCxnSpPr>
            <a:cxnSpLocks/>
          </p:cNvCxnSpPr>
          <p:nvPr/>
        </p:nvCxnSpPr>
        <p:spPr>
          <a:xfrm>
            <a:off x="4932285" y="3289202"/>
            <a:ext cx="2762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2" name="Straight Arrow Connector 131">
            <a:extLst>
              <a:ext uri="{FF2B5EF4-FFF2-40B4-BE49-F238E27FC236}">
                <a16:creationId xmlns:a16="http://schemas.microsoft.com/office/drawing/2014/main" id="{DB1FFA09-34A1-D419-C175-0DB2179C0EE1}"/>
              </a:ext>
            </a:extLst>
          </p:cNvPr>
          <p:cNvCxnSpPr>
            <a:cxnSpLocks/>
          </p:cNvCxnSpPr>
          <p:nvPr/>
        </p:nvCxnSpPr>
        <p:spPr>
          <a:xfrm>
            <a:off x="8224532" y="3308100"/>
            <a:ext cx="2762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34" name="Picture 133">
            <a:extLst>
              <a:ext uri="{FF2B5EF4-FFF2-40B4-BE49-F238E27FC236}">
                <a16:creationId xmlns:a16="http://schemas.microsoft.com/office/drawing/2014/main" id="{8B846756-7FC4-082B-AA46-FF3910B20820}"/>
              </a:ext>
            </a:extLst>
          </p:cNvPr>
          <p:cNvPicPr>
            <a:picLocks noChangeAspect="1"/>
          </p:cNvPicPr>
          <p:nvPr/>
        </p:nvPicPr>
        <p:blipFill>
          <a:blip r:embed="rId7"/>
          <a:stretch>
            <a:fillRect/>
          </a:stretch>
        </p:blipFill>
        <p:spPr>
          <a:xfrm>
            <a:off x="12382941" y="3112479"/>
            <a:ext cx="2188036" cy="1325563"/>
          </a:xfrm>
          <a:prstGeom prst="rect">
            <a:avLst/>
          </a:prstGeom>
        </p:spPr>
      </p:pic>
      <p:sp>
        <p:nvSpPr>
          <p:cNvPr id="30" name="Left Brace 29">
            <a:extLst>
              <a:ext uri="{FF2B5EF4-FFF2-40B4-BE49-F238E27FC236}">
                <a16:creationId xmlns:a16="http://schemas.microsoft.com/office/drawing/2014/main" id="{24369472-0B1E-9F35-8903-C654DFDAA16E}"/>
              </a:ext>
            </a:extLst>
          </p:cNvPr>
          <p:cNvSpPr/>
          <p:nvPr/>
        </p:nvSpPr>
        <p:spPr>
          <a:xfrm rot="10800000">
            <a:off x="4784442" y="2365872"/>
            <a:ext cx="114052" cy="185053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32" name="TextBox 31">
            <a:extLst>
              <a:ext uri="{FF2B5EF4-FFF2-40B4-BE49-F238E27FC236}">
                <a16:creationId xmlns:a16="http://schemas.microsoft.com/office/drawing/2014/main" id="{8C06F01A-ED92-8D47-574E-871E9F179D4E}"/>
              </a:ext>
            </a:extLst>
          </p:cNvPr>
          <p:cNvSpPr txBox="1"/>
          <p:nvPr/>
        </p:nvSpPr>
        <p:spPr>
          <a:xfrm rot="16200000">
            <a:off x="4685356" y="3925905"/>
            <a:ext cx="508473" cy="261610"/>
          </a:xfrm>
          <a:prstGeom prst="rect">
            <a:avLst/>
          </a:prstGeom>
          <a:noFill/>
        </p:spPr>
        <p:txBody>
          <a:bodyPr wrap="none" rtlCol="1">
            <a:spAutoFit/>
          </a:bodyPr>
          <a:lstStyle/>
          <a:p>
            <a:pPr algn="ctr"/>
            <a:r>
              <a:rPr lang="en-US" sz="1100" dirty="0"/>
              <a:t>Batch</a:t>
            </a:r>
            <a:endParaRPr lang="he-IL" sz="1100" dirty="0"/>
          </a:p>
        </p:txBody>
      </p:sp>
      <p:pic>
        <p:nvPicPr>
          <p:cNvPr id="42" name="Picture 41">
            <a:extLst>
              <a:ext uri="{FF2B5EF4-FFF2-40B4-BE49-F238E27FC236}">
                <a16:creationId xmlns:a16="http://schemas.microsoft.com/office/drawing/2014/main" id="{DA70A642-8FEC-E394-CF44-43769DD285D5}"/>
              </a:ext>
            </a:extLst>
          </p:cNvPr>
          <p:cNvPicPr>
            <a:picLocks noChangeAspect="1"/>
          </p:cNvPicPr>
          <p:nvPr/>
        </p:nvPicPr>
        <p:blipFill rotWithShape="1">
          <a:blip r:embed="rId8"/>
          <a:srcRect l="37088" t="21777" r="37048" b="22445"/>
          <a:stretch/>
        </p:blipFill>
        <p:spPr>
          <a:xfrm rot="2616529">
            <a:off x="176606" y="2359749"/>
            <a:ext cx="185502" cy="242886"/>
          </a:xfrm>
          <a:prstGeom prst="rect">
            <a:avLst/>
          </a:prstGeom>
        </p:spPr>
      </p:pic>
      <p:pic>
        <p:nvPicPr>
          <p:cNvPr id="78" name="Picture 77">
            <a:extLst>
              <a:ext uri="{FF2B5EF4-FFF2-40B4-BE49-F238E27FC236}">
                <a16:creationId xmlns:a16="http://schemas.microsoft.com/office/drawing/2014/main" id="{7D595A3A-EF42-C46E-53B0-6929130D5B93}"/>
              </a:ext>
            </a:extLst>
          </p:cNvPr>
          <p:cNvPicPr>
            <a:picLocks noChangeAspect="1"/>
          </p:cNvPicPr>
          <p:nvPr/>
        </p:nvPicPr>
        <p:blipFill rotWithShape="1">
          <a:blip r:embed="rId8"/>
          <a:srcRect l="37088" t="21777" r="37048" b="22445"/>
          <a:stretch/>
        </p:blipFill>
        <p:spPr>
          <a:xfrm rot="2616529">
            <a:off x="193847" y="2755987"/>
            <a:ext cx="185502" cy="242886"/>
          </a:xfrm>
          <a:prstGeom prst="rect">
            <a:avLst/>
          </a:prstGeom>
        </p:spPr>
      </p:pic>
      <p:pic>
        <p:nvPicPr>
          <p:cNvPr id="79" name="Picture 78">
            <a:extLst>
              <a:ext uri="{FF2B5EF4-FFF2-40B4-BE49-F238E27FC236}">
                <a16:creationId xmlns:a16="http://schemas.microsoft.com/office/drawing/2014/main" id="{8204E292-812D-F646-2A71-29106FE85EE4}"/>
              </a:ext>
            </a:extLst>
          </p:cNvPr>
          <p:cNvPicPr>
            <a:picLocks noChangeAspect="1"/>
          </p:cNvPicPr>
          <p:nvPr/>
        </p:nvPicPr>
        <p:blipFill rotWithShape="1">
          <a:blip r:embed="rId8"/>
          <a:srcRect l="37088" t="21777" r="37048" b="22445"/>
          <a:stretch/>
        </p:blipFill>
        <p:spPr>
          <a:xfrm rot="2616529">
            <a:off x="176607" y="3186658"/>
            <a:ext cx="185502" cy="242886"/>
          </a:xfrm>
          <a:prstGeom prst="rect">
            <a:avLst/>
          </a:prstGeom>
        </p:spPr>
      </p:pic>
      <p:pic>
        <p:nvPicPr>
          <p:cNvPr id="80" name="Picture 79">
            <a:extLst>
              <a:ext uri="{FF2B5EF4-FFF2-40B4-BE49-F238E27FC236}">
                <a16:creationId xmlns:a16="http://schemas.microsoft.com/office/drawing/2014/main" id="{1C1F7E7A-4BE8-BA69-1380-622CB51DDDC1}"/>
              </a:ext>
            </a:extLst>
          </p:cNvPr>
          <p:cNvPicPr>
            <a:picLocks noChangeAspect="1"/>
          </p:cNvPicPr>
          <p:nvPr/>
        </p:nvPicPr>
        <p:blipFill rotWithShape="1">
          <a:blip r:embed="rId8"/>
          <a:srcRect l="37088" t="21777" r="37048" b="22445"/>
          <a:stretch/>
        </p:blipFill>
        <p:spPr>
          <a:xfrm rot="2616529">
            <a:off x="176606" y="3564575"/>
            <a:ext cx="185502" cy="242886"/>
          </a:xfrm>
          <a:prstGeom prst="rect">
            <a:avLst/>
          </a:prstGeom>
        </p:spPr>
      </p:pic>
      <p:pic>
        <p:nvPicPr>
          <p:cNvPr id="81" name="Picture 80">
            <a:extLst>
              <a:ext uri="{FF2B5EF4-FFF2-40B4-BE49-F238E27FC236}">
                <a16:creationId xmlns:a16="http://schemas.microsoft.com/office/drawing/2014/main" id="{2D739C5B-C478-CF1A-96F1-7209C9EBA953}"/>
              </a:ext>
            </a:extLst>
          </p:cNvPr>
          <p:cNvPicPr>
            <a:picLocks noChangeAspect="1"/>
          </p:cNvPicPr>
          <p:nvPr/>
        </p:nvPicPr>
        <p:blipFill rotWithShape="1">
          <a:blip r:embed="rId8"/>
          <a:srcRect l="37088" t="21777" r="37048" b="22445"/>
          <a:stretch/>
        </p:blipFill>
        <p:spPr>
          <a:xfrm rot="2616529">
            <a:off x="176606" y="3970884"/>
            <a:ext cx="185502" cy="242886"/>
          </a:xfrm>
          <a:prstGeom prst="rect">
            <a:avLst/>
          </a:prstGeom>
        </p:spPr>
      </p:pic>
    </p:spTree>
    <p:extLst>
      <p:ext uri="{BB962C8B-B14F-4D97-AF65-F5344CB8AC3E}">
        <p14:creationId xmlns:p14="http://schemas.microsoft.com/office/powerpoint/2010/main" val="291285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a:extLst>
              <a:ext uri="{FF2B5EF4-FFF2-40B4-BE49-F238E27FC236}">
                <a16:creationId xmlns:a16="http://schemas.microsoft.com/office/drawing/2014/main" id="{F89630F1-70B5-A48E-ED12-BA13179B9FE0}"/>
              </a:ext>
            </a:extLst>
          </p:cNvPr>
          <p:cNvPicPr>
            <a:picLocks noChangeAspect="1"/>
          </p:cNvPicPr>
          <p:nvPr/>
        </p:nvPicPr>
        <p:blipFill>
          <a:blip r:embed="rId2"/>
          <a:stretch>
            <a:fillRect/>
          </a:stretch>
        </p:blipFill>
        <p:spPr>
          <a:xfrm>
            <a:off x="6979477" y="3498645"/>
            <a:ext cx="1282222" cy="1044213"/>
          </a:xfrm>
          <a:prstGeom prst="rect">
            <a:avLst/>
          </a:prstGeom>
        </p:spPr>
      </p:pic>
      <p:sp>
        <p:nvSpPr>
          <p:cNvPr id="2" name="Title 1">
            <a:extLst>
              <a:ext uri="{FF2B5EF4-FFF2-40B4-BE49-F238E27FC236}">
                <a16:creationId xmlns:a16="http://schemas.microsoft.com/office/drawing/2014/main" id="{2E79F8A7-71B6-B78A-4C60-0931BE28992A}"/>
              </a:ext>
            </a:extLst>
          </p:cNvPr>
          <p:cNvSpPr>
            <a:spLocks noGrp="1"/>
          </p:cNvSpPr>
          <p:nvPr>
            <p:ph type="title"/>
          </p:nvPr>
        </p:nvSpPr>
        <p:spPr>
          <a:xfrm>
            <a:off x="838200" y="355600"/>
            <a:ext cx="10515600" cy="1325563"/>
          </a:xfrm>
        </p:spPr>
        <p:txBody>
          <a:bodyPr>
            <a:normAutofit/>
          </a:bodyPr>
          <a:lstStyle/>
          <a:p>
            <a:r>
              <a:rPr lang="el-GR" dirty="0"/>
              <a:t>λ</a:t>
            </a:r>
            <a:r>
              <a:rPr lang="en-US" dirty="0" err="1"/>
              <a:t>DataAccess</a:t>
            </a:r>
            <a:r>
              <a:rPr lang="en-US" dirty="0"/>
              <a:t> : Detection in 3 steps</a:t>
            </a:r>
            <a:endParaRPr lang="he-IL" dirty="0"/>
          </a:p>
        </p:txBody>
      </p:sp>
      <p:sp>
        <p:nvSpPr>
          <p:cNvPr id="20" name="TextBox 19">
            <a:extLst>
              <a:ext uri="{FF2B5EF4-FFF2-40B4-BE49-F238E27FC236}">
                <a16:creationId xmlns:a16="http://schemas.microsoft.com/office/drawing/2014/main" id="{25DE7D7C-2DD6-ED2A-48F9-F8315DFCEF58}"/>
              </a:ext>
            </a:extLst>
          </p:cNvPr>
          <p:cNvSpPr txBox="1"/>
          <p:nvPr/>
        </p:nvSpPr>
        <p:spPr>
          <a:xfrm>
            <a:off x="406757" y="4935301"/>
            <a:ext cx="1261102" cy="261610"/>
          </a:xfrm>
          <a:prstGeom prst="rect">
            <a:avLst/>
          </a:prstGeom>
          <a:noFill/>
        </p:spPr>
        <p:txBody>
          <a:bodyPr wrap="square" rtlCol="1">
            <a:spAutoFit/>
          </a:bodyPr>
          <a:lstStyle/>
          <a:p>
            <a:r>
              <a:rPr lang="en-US" sz="1100" b="1" dirty="0"/>
              <a:t>Data Access Log</a:t>
            </a:r>
            <a:endParaRPr lang="he-IL" sz="1100" b="1" dirty="0"/>
          </a:p>
        </p:txBody>
      </p:sp>
      <p:pic>
        <p:nvPicPr>
          <p:cNvPr id="66" name="Picture 65">
            <a:extLst>
              <a:ext uri="{FF2B5EF4-FFF2-40B4-BE49-F238E27FC236}">
                <a16:creationId xmlns:a16="http://schemas.microsoft.com/office/drawing/2014/main" id="{CFE0456A-20C6-9737-647D-A2A7F9F1BAFC}"/>
              </a:ext>
            </a:extLst>
          </p:cNvPr>
          <p:cNvPicPr>
            <a:picLocks noChangeAspect="1"/>
          </p:cNvPicPr>
          <p:nvPr/>
        </p:nvPicPr>
        <p:blipFill>
          <a:blip r:embed="rId3"/>
          <a:stretch>
            <a:fillRect/>
          </a:stretch>
        </p:blipFill>
        <p:spPr>
          <a:xfrm>
            <a:off x="4469769" y="3501027"/>
            <a:ext cx="1282222" cy="1044213"/>
          </a:xfrm>
          <a:prstGeom prst="rect">
            <a:avLst/>
          </a:prstGeom>
        </p:spPr>
      </p:pic>
      <p:pic>
        <p:nvPicPr>
          <p:cNvPr id="67" name="Picture 66">
            <a:extLst>
              <a:ext uri="{FF2B5EF4-FFF2-40B4-BE49-F238E27FC236}">
                <a16:creationId xmlns:a16="http://schemas.microsoft.com/office/drawing/2014/main" id="{1511EA18-0F81-B8BA-CD08-95F49DAECA17}"/>
              </a:ext>
            </a:extLst>
          </p:cNvPr>
          <p:cNvPicPr>
            <a:picLocks noChangeAspect="1"/>
          </p:cNvPicPr>
          <p:nvPr/>
        </p:nvPicPr>
        <p:blipFill>
          <a:blip r:embed="rId4"/>
          <a:stretch>
            <a:fillRect/>
          </a:stretch>
        </p:blipFill>
        <p:spPr>
          <a:xfrm>
            <a:off x="4469769" y="3501027"/>
            <a:ext cx="1282222" cy="1044213"/>
          </a:xfrm>
          <a:prstGeom prst="rect">
            <a:avLst/>
          </a:prstGeom>
        </p:spPr>
      </p:pic>
      <p:pic>
        <p:nvPicPr>
          <p:cNvPr id="68" name="Picture 67">
            <a:extLst>
              <a:ext uri="{FF2B5EF4-FFF2-40B4-BE49-F238E27FC236}">
                <a16:creationId xmlns:a16="http://schemas.microsoft.com/office/drawing/2014/main" id="{69B9CC9C-64AC-1B38-9BF8-0BE7DA82E328}"/>
              </a:ext>
            </a:extLst>
          </p:cNvPr>
          <p:cNvPicPr>
            <a:picLocks noChangeAspect="1"/>
          </p:cNvPicPr>
          <p:nvPr/>
        </p:nvPicPr>
        <p:blipFill>
          <a:blip r:embed="rId5"/>
          <a:stretch>
            <a:fillRect/>
          </a:stretch>
        </p:blipFill>
        <p:spPr>
          <a:xfrm>
            <a:off x="4469769" y="3501027"/>
            <a:ext cx="1282222" cy="1044213"/>
          </a:xfrm>
          <a:prstGeom prst="rect">
            <a:avLst/>
          </a:prstGeom>
        </p:spPr>
      </p:pic>
      <p:sp>
        <p:nvSpPr>
          <p:cNvPr id="7" name="Rectangle 6">
            <a:extLst>
              <a:ext uri="{FF2B5EF4-FFF2-40B4-BE49-F238E27FC236}">
                <a16:creationId xmlns:a16="http://schemas.microsoft.com/office/drawing/2014/main" id="{42DB5C4F-B9FE-CA13-0FBB-ED4FC39FFE31}"/>
              </a:ext>
            </a:extLst>
          </p:cNvPr>
          <p:cNvSpPr/>
          <p:nvPr/>
        </p:nvSpPr>
        <p:spPr>
          <a:xfrm>
            <a:off x="1450476" y="4892663"/>
            <a:ext cx="2488474" cy="34909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Benign</a:t>
            </a:r>
            <a:endParaRPr lang="he-IL" dirty="0"/>
          </a:p>
        </p:txBody>
      </p:sp>
      <p:sp>
        <p:nvSpPr>
          <p:cNvPr id="70" name="TextBox 69">
            <a:extLst>
              <a:ext uri="{FF2B5EF4-FFF2-40B4-BE49-F238E27FC236}">
                <a16:creationId xmlns:a16="http://schemas.microsoft.com/office/drawing/2014/main" id="{E6EBF386-EB30-89E0-C821-23BB2B003FFD}"/>
              </a:ext>
            </a:extLst>
          </p:cNvPr>
          <p:cNvSpPr txBox="1"/>
          <p:nvPr/>
        </p:nvSpPr>
        <p:spPr>
          <a:xfrm>
            <a:off x="1357552" y="5227729"/>
            <a:ext cx="1985723" cy="215444"/>
          </a:xfrm>
          <a:prstGeom prst="rect">
            <a:avLst/>
          </a:prstGeom>
          <a:noFill/>
        </p:spPr>
        <p:txBody>
          <a:bodyPr wrap="square" rtlCol="1">
            <a:spAutoFit/>
          </a:bodyPr>
          <a:lstStyle/>
          <a:p>
            <a:r>
              <a:rPr lang="en-US" sz="800" b="1" dirty="0"/>
              <a:t>t1….t2….t3....</a:t>
            </a:r>
            <a:endParaRPr lang="he-IL" sz="800" b="1" dirty="0"/>
          </a:p>
        </p:txBody>
      </p:sp>
      <p:grpSp>
        <p:nvGrpSpPr>
          <p:cNvPr id="99" name="Group 98">
            <a:extLst>
              <a:ext uri="{FF2B5EF4-FFF2-40B4-BE49-F238E27FC236}">
                <a16:creationId xmlns:a16="http://schemas.microsoft.com/office/drawing/2014/main" id="{2C0DFA84-4C9B-6722-A959-99CF7BBD8318}"/>
              </a:ext>
            </a:extLst>
          </p:cNvPr>
          <p:cNvGrpSpPr/>
          <p:nvPr/>
        </p:nvGrpSpPr>
        <p:grpSpPr>
          <a:xfrm>
            <a:off x="4446533" y="3448524"/>
            <a:ext cx="1286669" cy="1125591"/>
            <a:chOff x="4446533" y="3353823"/>
            <a:chExt cx="1286669" cy="1125591"/>
          </a:xfrm>
        </p:grpSpPr>
        <p:sp>
          <p:nvSpPr>
            <p:cNvPr id="49" name="Oval 48">
              <a:extLst>
                <a:ext uri="{FF2B5EF4-FFF2-40B4-BE49-F238E27FC236}">
                  <a16:creationId xmlns:a16="http://schemas.microsoft.com/office/drawing/2014/main" id="{D0CA0BC2-2CAF-2B2B-8AAA-F994098D8E34}"/>
                </a:ext>
              </a:extLst>
            </p:cNvPr>
            <p:cNvSpPr/>
            <p:nvPr/>
          </p:nvSpPr>
          <p:spPr>
            <a:xfrm>
              <a:off x="4541174" y="3409750"/>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 name="Oval 92">
              <a:extLst>
                <a:ext uri="{FF2B5EF4-FFF2-40B4-BE49-F238E27FC236}">
                  <a16:creationId xmlns:a16="http://schemas.microsoft.com/office/drawing/2014/main" id="{48AD2ABF-7214-BFAE-B7EA-69089874121A}"/>
                </a:ext>
              </a:extLst>
            </p:cNvPr>
            <p:cNvSpPr/>
            <p:nvPr/>
          </p:nvSpPr>
          <p:spPr>
            <a:xfrm>
              <a:off x="4929981" y="3353823"/>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 name="Oval 93">
              <a:extLst>
                <a:ext uri="{FF2B5EF4-FFF2-40B4-BE49-F238E27FC236}">
                  <a16:creationId xmlns:a16="http://schemas.microsoft.com/office/drawing/2014/main" id="{D339C844-C5C7-E322-5A0A-F75FA9817C8A}"/>
                </a:ext>
              </a:extLst>
            </p:cNvPr>
            <p:cNvSpPr/>
            <p:nvPr/>
          </p:nvSpPr>
          <p:spPr>
            <a:xfrm>
              <a:off x="4745385" y="3794880"/>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 name="Oval 95">
              <a:extLst>
                <a:ext uri="{FF2B5EF4-FFF2-40B4-BE49-F238E27FC236}">
                  <a16:creationId xmlns:a16="http://schemas.microsoft.com/office/drawing/2014/main" id="{4AE116D0-77D5-D27B-91E4-D6E400D40F6A}"/>
                </a:ext>
              </a:extLst>
            </p:cNvPr>
            <p:cNvSpPr/>
            <p:nvPr/>
          </p:nvSpPr>
          <p:spPr>
            <a:xfrm>
              <a:off x="4446533" y="4068808"/>
              <a:ext cx="427563" cy="410606"/>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 name="Oval 96">
              <a:extLst>
                <a:ext uri="{FF2B5EF4-FFF2-40B4-BE49-F238E27FC236}">
                  <a16:creationId xmlns:a16="http://schemas.microsoft.com/office/drawing/2014/main" id="{B075246C-BC02-5E5B-E327-DC6DFE701E7A}"/>
                </a:ext>
              </a:extLst>
            </p:cNvPr>
            <p:cNvSpPr/>
            <p:nvPr/>
          </p:nvSpPr>
          <p:spPr>
            <a:xfrm>
              <a:off x="5197275" y="3842094"/>
              <a:ext cx="321893" cy="334799"/>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 name="Oval 97">
              <a:extLst>
                <a:ext uri="{FF2B5EF4-FFF2-40B4-BE49-F238E27FC236}">
                  <a16:creationId xmlns:a16="http://schemas.microsoft.com/office/drawing/2014/main" id="{DDDD8CA3-32D3-93DB-EA32-FB668716C4E9}"/>
                </a:ext>
              </a:extLst>
            </p:cNvPr>
            <p:cNvSpPr/>
            <p:nvPr/>
          </p:nvSpPr>
          <p:spPr>
            <a:xfrm>
              <a:off x="5411309" y="3577709"/>
              <a:ext cx="321893" cy="322496"/>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2" name="Picture 91">
            <a:extLst>
              <a:ext uri="{FF2B5EF4-FFF2-40B4-BE49-F238E27FC236}">
                <a16:creationId xmlns:a16="http://schemas.microsoft.com/office/drawing/2014/main" id="{EC0F1AB9-ECCB-2402-BE71-7904EE164CC8}"/>
              </a:ext>
            </a:extLst>
          </p:cNvPr>
          <p:cNvPicPr>
            <a:picLocks noChangeAspect="1"/>
          </p:cNvPicPr>
          <p:nvPr/>
        </p:nvPicPr>
        <p:blipFill>
          <a:blip r:embed="rId6"/>
          <a:stretch>
            <a:fillRect/>
          </a:stretch>
        </p:blipFill>
        <p:spPr>
          <a:xfrm>
            <a:off x="6959041" y="2952267"/>
            <a:ext cx="73646" cy="73646"/>
          </a:xfrm>
          <a:prstGeom prst="rect">
            <a:avLst/>
          </a:prstGeom>
        </p:spPr>
      </p:pic>
      <p:grpSp>
        <p:nvGrpSpPr>
          <p:cNvPr id="114" name="Group 113">
            <a:extLst>
              <a:ext uri="{FF2B5EF4-FFF2-40B4-BE49-F238E27FC236}">
                <a16:creationId xmlns:a16="http://schemas.microsoft.com/office/drawing/2014/main" id="{6E18346D-3502-6720-4A6A-9D95A384C1C6}"/>
              </a:ext>
            </a:extLst>
          </p:cNvPr>
          <p:cNvGrpSpPr/>
          <p:nvPr/>
        </p:nvGrpSpPr>
        <p:grpSpPr>
          <a:xfrm>
            <a:off x="7052199" y="3454338"/>
            <a:ext cx="750604" cy="785160"/>
            <a:chOff x="4541174" y="3353823"/>
            <a:chExt cx="750604" cy="785160"/>
          </a:xfrm>
        </p:grpSpPr>
        <p:sp>
          <p:nvSpPr>
            <p:cNvPr id="115" name="Oval 114">
              <a:extLst>
                <a:ext uri="{FF2B5EF4-FFF2-40B4-BE49-F238E27FC236}">
                  <a16:creationId xmlns:a16="http://schemas.microsoft.com/office/drawing/2014/main" id="{1DA8A9DD-81A3-2E4F-41A4-F1DCE2E24470}"/>
                </a:ext>
              </a:extLst>
            </p:cNvPr>
            <p:cNvSpPr/>
            <p:nvPr/>
          </p:nvSpPr>
          <p:spPr>
            <a:xfrm>
              <a:off x="4541174" y="3409750"/>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6" name="Oval 115">
              <a:extLst>
                <a:ext uri="{FF2B5EF4-FFF2-40B4-BE49-F238E27FC236}">
                  <a16:creationId xmlns:a16="http://schemas.microsoft.com/office/drawing/2014/main" id="{F5CB8B68-CC8A-3BD4-E130-8A4C903FBE07}"/>
                </a:ext>
              </a:extLst>
            </p:cNvPr>
            <p:cNvSpPr/>
            <p:nvPr/>
          </p:nvSpPr>
          <p:spPr>
            <a:xfrm>
              <a:off x="4929981" y="3353823"/>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 name="Oval 116">
              <a:extLst>
                <a:ext uri="{FF2B5EF4-FFF2-40B4-BE49-F238E27FC236}">
                  <a16:creationId xmlns:a16="http://schemas.microsoft.com/office/drawing/2014/main" id="{01A093B7-E8FA-9D59-D38A-2A3C176AF604}"/>
                </a:ext>
              </a:extLst>
            </p:cNvPr>
            <p:cNvSpPr/>
            <p:nvPr/>
          </p:nvSpPr>
          <p:spPr>
            <a:xfrm>
              <a:off x="4745385" y="3794880"/>
              <a:ext cx="361797" cy="34410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09" name="Picture 108">
            <a:extLst>
              <a:ext uri="{FF2B5EF4-FFF2-40B4-BE49-F238E27FC236}">
                <a16:creationId xmlns:a16="http://schemas.microsoft.com/office/drawing/2014/main" id="{B58ED415-6290-BE13-3712-E37321C4D3E9}"/>
              </a:ext>
            </a:extLst>
          </p:cNvPr>
          <p:cNvPicPr>
            <a:picLocks noChangeAspect="1"/>
          </p:cNvPicPr>
          <p:nvPr/>
        </p:nvPicPr>
        <p:blipFill>
          <a:blip r:embed="rId7"/>
          <a:stretch>
            <a:fillRect/>
          </a:stretch>
        </p:blipFill>
        <p:spPr>
          <a:xfrm>
            <a:off x="7095454" y="3520999"/>
            <a:ext cx="708173" cy="657937"/>
          </a:xfrm>
          <a:prstGeom prst="rect">
            <a:avLst/>
          </a:prstGeom>
        </p:spPr>
      </p:pic>
      <p:grpSp>
        <p:nvGrpSpPr>
          <p:cNvPr id="140" name="Group 139">
            <a:extLst>
              <a:ext uri="{FF2B5EF4-FFF2-40B4-BE49-F238E27FC236}">
                <a16:creationId xmlns:a16="http://schemas.microsoft.com/office/drawing/2014/main" id="{09F968CF-968F-4036-667E-9E7E0E8A402D}"/>
              </a:ext>
            </a:extLst>
          </p:cNvPr>
          <p:cNvGrpSpPr/>
          <p:nvPr/>
        </p:nvGrpSpPr>
        <p:grpSpPr>
          <a:xfrm>
            <a:off x="6808703" y="3622725"/>
            <a:ext cx="1572547" cy="967700"/>
            <a:chOff x="6808703" y="3528024"/>
            <a:chExt cx="1572547" cy="967700"/>
          </a:xfrm>
        </p:grpSpPr>
        <p:sp>
          <p:nvSpPr>
            <p:cNvPr id="125" name="Rectangle 124">
              <a:extLst>
                <a:ext uri="{FF2B5EF4-FFF2-40B4-BE49-F238E27FC236}">
                  <a16:creationId xmlns:a16="http://schemas.microsoft.com/office/drawing/2014/main" id="{F7E6F96B-C44F-CF0C-B346-D2F90E08DA98}"/>
                </a:ext>
              </a:extLst>
            </p:cNvPr>
            <p:cNvSpPr/>
            <p:nvPr/>
          </p:nvSpPr>
          <p:spPr>
            <a:xfrm>
              <a:off x="7703846" y="3720608"/>
              <a:ext cx="472214" cy="415108"/>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35" name="Rectangle 134">
              <a:extLst>
                <a:ext uri="{FF2B5EF4-FFF2-40B4-BE49-F238E27FC236}">
                  <a16:creationId xmlns:a16="http://schemas.microsoft.com/office/drawing/2014/main" id="{E5521364-8FEC-E611-5FB2-3A0C96D45598}"/>
                </a:ext>
              </a:extLst>
            </p:cNvPr>
            <p:cNvSpPr/>
            <p:nvPr/>
          </p:nvSpPr>
          <p:spPr>
            <a:xfrm>
              <a:off x="7909036" y="3528024"/>
              <a:ext cx="472214" cy="415108"/>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38" name="Rectangle 137">
              <a:extLst>
                <a:ext uri="{FF2B5EF4-FFF2-40B4-BE49-F238E27FC236}">
                  <a16:creationId xmlns:a16="http://schemas.microsoft.com/office/drawing/2014/main" id="{9FE7FB5E-A9A6-90E9-3792-F6938288472A}"/>
                </a:ext>
              </a:extLst>
            </p:cNvPr>
            <p:cNvSpPr/>
            <p:nvPr/>
          </p:nvSpPr>
          <p:spPr>
            <a:xfrm>
              <a:off x="6808703" y="4080616"/>
              <a:ext cx="472214" cy="415108"/>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39" name="Rectangle 138">
              <a:extLst>
                <a:ext uri="{FF2B5EF4-FFF2-40B4-BE49-F238E27FC236}">
                  <a16:creationId xmlns:a16="http://schemas.microsoft.com/office/drawing/2014/main" id="{72B6D1B4-97A6-CC7E-C898-3ACC2D7CD8EF}"/>
                </a:ext>
              </a:extLst>
            </p:cNvPr>
            <p:cNvSpPr/>
            <p:nvPr/>
          </p:nvSpPr>
          <p:spPr>
            <a:xfrm>
              <a:off x="7024529" y="4159826"/>
              <a:ext cx="472214" cy="319089"/>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grpSp>
      <p:grpSp>
        <p:nvGrpSpPr>
          <p:cNvPr id="247" name="Group 246">
            <a:extLst>
              <a:ext uri="{FF2B5EF4-FFF2-40B4-BE49-F238E27FC236}">
                <a16:creationId xmlns:a16="http://schemas.microsoft.com/office/drawing/2014/main" id="{82BB392B-FDCF-53AA-476B-B2CBB3BFE718}"/>
              </a:ext>
            </a:extLst>
          </p:cNvPr>
          <p:cNvGrpSpPr/>
          <p:nvPr/>
        </p:nvGrpSpPr>
        <p:grpSpPr>
          <a:xfrm>
            <a:off x="2722953" y="1669649"/>
            <a:ext cx="2065307" cy="1688514"/>
            <a:chOff x="2722953" y="1574948"/>
            <a:chExt cx="2065307" cy="1688514"/>
          </a:xfrm>
        </p:grpSpPr>
        <p:sp>
          <p:nvSpPr>
            <p:cNvPr id="174" name="TextBox 173">
              <a:extLst>
                <a:ext uri="{FF2B5EF4-FFF2-40B4-BE49-F238E27FC236}">
                  <a16:creationId xmlns:a16="http://schemas.microsoft.com/office/drawing/2014/main" id="{7942B589-E4FE-DE98-ACE6-B73295B0D210}"/>
                </a:ext>
              </a:extLst>
            </p:cNvPr>
            <p:cNvSpPr txBox="1"/>
            <p:nvPr/>
          </p:nvSpPr>
          <p:spPr>
            <a:xfrm>
              <a:off x="2879138" y="1574948"/>
              <a:ext cx="1909122" cy="1477328"/>
            </a:xfrm>
            <a:prstGeom prst="rect">
              <a:avLst/>
            </a:prstGeom>
            <a:noFill/>
          </p:spPr>
          <p:txBody>
            <a:bodyPr wrap="square">
              <a:spAutoFit/>
            </a:bodyPr>
            <a:lstStyle/>
            <a:p>
              <a:pPr algn="ctr"/>
              <a:r>
                <a:rPr lang="en-US" dirty="0"/>
                <a:t>Contextualized </a:t>
              </a:r>
              <a:r>
                <a:rPr lang="en-US" b="1" dirty="0"/>
                <a:t>embeddings</a:t>
              </a:r>
              <a:r>
                <a:rPr lang="en-US" dirty="0"/>
                <a:t> </a:t>
              </a:r>
              <a:br>
                <a:rPr lang="en-US" dirty="0"/>
              </a:br>
              <a:r>
                <a:rPr lang="en-US" dirty="0"/>
                <a:t>of multi-function </a:t>
              </a:r>
              <a:r>
                <a:rPr lang="el-GR" sz="1800" b="1" dirty="0"/>
                <a:t>λ </a:t>
              </a:r>
              <a:r>
                <a:rPr lang="en-US" sz="1800" b="1" dirty="0"/>
                <a:t>public write </a:t>
              </a:r>
              <a:r>
                <a:rPr lang="en-US" dirty="0"/>
                <a:t>behaviors</a:t>
              </a:r>
              <a:endParaRPr lang="he-IL" dirty="0"/>
            </a:p>
          </p:txBody>
        </p:sp>
        <p:cxnSp>
          <p:nvCxnSpPr>
            <p:cNvPr id="192" name="Connector: Curved 191">
              <a:extLst>
                <a:ext uri="{FF2B5EF4-FFF2-40B4-BE49-F238E27FC236}">
                  <a16:creationId xmlns:a16="http://schemas.microsoft.com/office/drawing/2014/main" id="{CE9A66B2-572B-14D7-F955-BAD90D9105BF}"/>
                </a:ext>
              </a:extLst>
            </p:cNvPr>
            <p:cNvCxnSpPr>
              <a:cxnSpLocks/>
              <a:stCxn id="44" idx="0"/>
              <a:endCxn id="174" idx="1"/>
            </p:cNvCxnSpPr>
            <p:nvPr/>
          </p:nvCxnSpPr>
          <p:spPr>
            <a:xfrm rot="5400000" flipH="1" flipV="1">
              <a:off x="2326121" y="2710445"/>
              <a:ext cx="949849" cy="15618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AFBB754F-CFC6-5ADF-C56A-824205419C18}"/>
              </a:ext>
            </a:extLst>
          </p:cNvPr>
          <p:cNvGrpSpPr/>
          <p:nvPr/>
        </p:nvGrpSpPr>
        <p:grpSpPr>
          <a:xfrm>
            <a:off x="3833698" y="3138267"/>
            <a:ext cx="1899504" cy="1076665"/>
            <a:chOff x="3833698" y="3043566"/>
            <a:chExt cx="1899504" cy="1076665"/>
          </a:xfrm>
        </p:grpSpPr>
        <p:cxnSp>
          <p:nvCxnSpPr>
            <p:cNvPr id="199" name="Connector: Curved 198">
              <a:extLst>
                <a:ext uri="{FF2B5EF4-FFF2-40B4-BE49-F238E27FC236}">
                  <a16:creationId xmlns:a16="http://schemas.microsoft.com/office/drawing/2014/main" id="{329C6FDE-3BB3-3611-2DEB-49868E7AEAEB}"/>
                </a:ext>
              </a:extLst>
            </p:cNvPr>
            <p:cNvCxnSpPr>
              <a:stCxn id="174" idx="2"/>
              <a:endCxn id="96" idx="1"/>
            </p:cNvCxnSpPr>
            <p:nvPr/>
          </p:nvCxnSpPr>
          <p:spPr>
            <a:xfrm rot="16200000" flipH="1">
              <a:off x="3633091" y="3244174"/>
              <a:ext cx="1076664" cy="675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Connector: Curved 202">
              <a:extLst>
                <a:ext uri="{FF2B5EF4-FFF2-40B4-BE49-F238E27FC236}">
                  <a16:creationId xmlns:a16="http://schemas.microsoft.com/office/drawing/2014/main" id="{FFA03B33-70D4-4B20-D1B1-A2CC0595DEA8}"/>
                </a:ext>
              </a:extLst>
            </p:cNvPr>
            <p:cNvCxnSpPr>
              <a:cxnSpLocks/>
              <a:stCxn id="174" idx="2"/>
              <a:endCxn id="69" idx="0"/>
            </p:cNvCxnSpPr>
            <p:nvPr/>
          </p:nvCxnSpPr>
          <p:spPr>
            <a:xfrm rot="16200000" flipH="1">
              <a:off x="4295264" y="2590710"/>
              <a:ext cx="354050" cy="12771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42F8011D-7C55-6A38-0DC6-63848E41E11E}"/>
                </a:ext>
              </a:extLst>
            </p:cNvPr>
            <p:cNvCxnSpPr>
              <a:cxnSpLocks/>
              <a:stCxn id="174" idx="2"/>
              <a:endCxn id="98" idx="6"/>
            </p:cNvCxnSpPr>
            <p:nvPr/>
          </p:nvCxnSpPr>
          <p:spPr>
            <a:xfrm rot="16200000" flipH="1">
              <a:off x="4440110" y="2437155"/>
              <a:ext cx="686681" cy="1899503"/>
            </a:xfrm>
            <a:prstGeom prst="curvedConnector4">
              <a:avLst>
                <a:gd name="adj1" fmla="val 38259"/>
                <a:gd name="adj2" fmla="val 112035"/>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9" name="Picture 68">
            <a:extLst>
              <a:ext uri="{FF2B5EF4-FFF2-40B4-BE49-F238E27FC236}">
                <a16:creationId xmlns:a16="http://schemas.microsoft.com/office/drawing/2014/main" id="{BB8C4346-EC10-EB9A-0070-08D5E70C5A4B}"/>
              </a:ext>
            </a:extLst>
          </p:cNvPr>
          <p:cNvPicPr>
            <a:picLocks noChangeAspect="1"/>
          </p:cNvPicPr>
          <p:nvPr/>
        </p:nvPicPr>
        <p:blipFill>
          <a:blip r:embed="rId2"/>
          <a:stretch>
            <a:fillRect/>
          </a:stretch>
        </p:blipFill>
        <p:spPr>
          <a:xfrm>
            <a:off x="4469769" y="3501027"/>
            <a:ext cx="1282222" cy="1044213"/>
          </a:xfrm>
          <a:prstGeom prst="rect">
            <a:avLst/>
          </a:prstGeom>
        </p:spPr>
      </p:pic>
      <p:grpSp>
        <p:nvGrpSpPr>
          <p:cNvPr id="263" name="Group 262">
            <a:extLst>
              <a:ext uri="{FF2B5EF4-FFF2-40B4-BE49-F238E27FC236}">
                <a16:creationId xmlns:a16="http://schemas.microsoft.com/office/drawing/2014/main" id="{E81C42EC-1413-31AD-7ED2-E1DAE65E5D31}"/>
              </a:ext>
            </a:extLst>
          </p:cNvPr>
          <p:cNvGrpSpPr/>
          <p:nvPr/>
        </p:nvGrpSpPr>
        <p:grpSpPr>
          <a:xfrm>
            <a:off x="6711773" y="1751235"/>
            <a:ext cx="1404446" cy="1229147"/>
            <a:chOff x="6711773" y="1656534"/>
            <a:chExt cx="1404446" cy="1229147"/>
          </a:xfrm>
        </p:grpSpPr>
        <p:sp>
          <p:nvSpPr>
            <p:cNvPr id="253" name="TextBox 252">
              <a:extLst>
                <a:ext uri="{FF2B5EF4-FFF2-40B4-BE49-F238E27FC236}">
                  <a16:creationId xmlns:a16="http://schemas.microsoft.com/office/drawing/2014/main" id="{9E342D32-B9D8-95E7-0CC5-9FDCD7CEBDC6}"/>
                </a:ext>
              </a:extLst>
            </p:cNvPr>
            <p:cNvSpPr txBox="1"/>
            <p:nvPr/>
          </p:nvSpPr>
          <p:spPr>
            <a:xfrm>
              <a:off x="6711773" y="1656534"/>
              <a:ext cx="1404446" cy="369332"/>
            </a:xfrm>
            <a:prstGeom prst="rect">
              <a:avLst/>
            </a:prstGeom>
            <a:noFill/>
          </p:spPr>
          <p:txBody>
            <a:bodyPr wrap="square" rtlCol="1">
              <a:spAutoFit/>
            </a:bodyPr>
            <a:lstStyle/>
            <a:p>
              <a:pPr algn="ctr"/>
              <a:r>
                <a:rPr lang="en-US" b="1" dirty="0">
                  <a:solidFill>
                    <a:srgbClr val="FF0000"/>
                  </a:solidFill>
                </a:rPr>
                <a:t>Anomalous</a:t>
              </a:r>
              <a:endParaRPr lang="he-IL" b="1" dirty="0">
                <a:solidFill>
                  <a:srgbClr val="FF0000"/>
                </a:solidFill>
              </a:endParaRPr>
            </a:p>
          </p:txBody>
        </p:sp>
        <p:cxnSp>
          <p:nvCxnSpPr>
            <p:cNvPr id="254" name="Connector: Curved 253">
              <a:extLst>
                <a:ext uri="{FF2B5EF4-FFF2-40B4-BE49-F238E27FC236}">
                  <a16:creationId xmlns:a16="http://schemas.microsoft.com/office/drawing/2014/main" id="{5030949B-0999-3552-DF92-E1102301E0D0}"/>
                </a:ext>
              </a:extLst>
            </p:cNvPr>
            <p:cNvCxnSpPr>
              <a:cxnSpLocks/>
              <a:stCxn id="253" idx="2"/>
              <a:endCxn id="92" idx="3"/>
            </p:cNvCxnSpPr>
            <p:nvPr/>
          </p:nvCxnSpPr>
          <p:spPr>
            <a:xfrm rot="5400000">
              <a:off x="6793435" y="2265119"/>
              <a:ext cx="859814" cy="3813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6" name="TextBox 305">
            <a:extLst>
              <a:ext uri="{FF2B5EF4-FFF2-40B4-BE49-F238E27FC236}">
                <a16:creationId xmlns:a16="http://schemas.microsoft.com/office/drawing/2014/main" id="{E5B9D666-AACE-BCBA-BAAF-7D30EF542CED}"/>
              </a:ext>
            </a:extLst>
          </p:cNvPr>
          <p:cNvSpPr txBox="1"/>
          <p:nvPr/>
        </p:nvSpPr>
        <p:spPr>
          <a:xfrm>
            <a:off x="838200" y="5218160"/>
            <a:ext cx="640435" cy="216124"/>
          </a:xfrm>
          <a:prstGeom prst="rect">
            <a:avLst/>
          </a:prstGeom>
          <a:noFill/>
        </p:spPr>
        <p:txBody>
          <a:bodyPr wrap="square" rtlCol="1">
            <a:spAutoFit/>
          </a:bodyPr>
          <a:lstStyle/>
          <a:p>
            <a:r>
              <a:rPr lang="en-US" sz="800" b="1" dirty="0"/>
              <a:t>Time-Line</a:t>
            </a:r>
            <a:endParaRPr lang="he-IL" sz="800" b="1" dirty="0"/>
          </a:p>
        </p:txBody>
      </p:sp>
      <p:grpSp>
        <p:nvGrpSpPr>
          <p:cNvPr id="311" name="Group 310">
            <a:extLst>
              <a:ext uri="{FF2B5EF4-FFF2-40B4-BE49-F238E27FC236}">
                <a16:creationId xmlns:a16="http://schemas.microsoft.com/office/drawing/2014/main" id="{CC2CE5F3-4EAB-38CE-AE62-77463E0BDB5B}"/>
              </a:ext>
            </a:extLst>
          </p:cNvPr>
          <p:cNvGrpSpPr/>
          <p:nvPr/>
        </p:nvGrpSpPr>
        <p:grpSpPr>
          <a:xfrm>
            <a:off x="5829576" y="5626133"/>
            <a:ext cx="617477" cy="809770"/>
            <a:chOff x="3995077" y="5525146"/>
            <a:chExt cx="617477" cy="809770"/>
          </a:xfrm>
        </p:grpSpPr>
        <p:sp>
          <p:nvSpPr>
            <p:cNvPr id="3" name="TextBox 2">
              <a:extLst>
                <a:ext uri="{FF2B5EF4-FFF2-40B4-BE49-F238E27FC236}">
                  <a16:creationId xmlns:a16="http://schemas.microsoft.com/office/drawing/2014/main" id="{ADA2177A-528A-D478-DFC6-75C3070C1C2D}"/>
                </a:ext>
              </a:extLst>
            </p:cNvPr>
            <p:cNvSpPr txBox="1"/>
            <p:nvPr/>
          </p:nvSpPr>
          <p:spPr>
            <a:xfrm>
              <a:off x="3995077" y="5996362"/>
              <a:ext cx="617477" cy="338554"/>
            </a:xfrm>
            <a:prstGeom prst="rect">
              <a:avLst/>
            </a:prstGeom>
            <a:noFill/>
          </p:spPr>
          <p:txBody>
            <a:bodyPr wrap="none" rtlCol="1">
              <a:spAutoFit/>
            </a:bodyPr>
            <a:lstStyle/>
            <a:p>
              <a:pPr algn="ctr"/>
              <a:r>
                <a:rPr lang="en-US" sz="800" b="1" dirty="0"/>
                <a:t>Feature </a:t>
              </a:r>
              <a:br>
                <a:rPr lang="en-US" sz="800" b="1" dirty="0"/>
              </a:br>
              <a:r>
                <a:rPr lang="en-US" sz="800" b="1" dirty="0"/>
                <a:t>Extraction</a:t>
              </a:r>
              <a:endParaRPr lang="he-IL" sz="800" b="1" dirty="0"/>
            </a:p>
          </p:txBody>
        </p:sp>
        <p:pic>
          <p:nvPicPr>
            <p:cNvPr id="307" name="Picture 306">
              <a:extLst>
                <a:ext uri="{FF2B5EF4-FFF2-40B4-BE49-F238E27FC236}">
                  <a16:creationId xmlns:a16="http://schemas.microsoft.com/office/drawing/2014/main" id="{EE21E305-DF05-3032-D333-8087FE9907B6}"/>
                </a:ext>
              </a:extLst>
            </p:cNvPr>
            <p:cNvPicPr>
              <a:picLocks noChangeAspect="1"/>
            </p:cNvPicPr>
            <p:nvPr/>
          </p:nvPicPr>
          <p:blipFill>
            <a:blip r:embed="rId8"/>
            <a:stretch>
              <a:fillRect/>
            </a:stretch>
          </p:blipFill>
          <p:spPr>
            <a:xfrm>
              <a:off x="4066458" y="5525146"/>
              <a:ext cx="474716" cy="452047"/>
            </a:xfrm>
            <a:prstGeom prst="rect">
              <a:avLst/>
            </a:prstGeom>
          </p:spPr>
        </p:pic>
      </p:grpSp>
      <p:grpSp>
        <p:nvGrpSpPr>
          <p:cNvPr id="312" name="Group 311">
            <a:extLst>
              <a:ext uri="{FF2B5EF4-FFF2-40B4-BE49-F238E27FC236}">
                <a16:creationId xmlns:a16="http://schemas.microsoft.com/office/drawing/2014/main" id="{A5DC9BD2-FBE9-C7D2-E947-540C50AEBD03}"/>
              </a:ext>
            </a:extLst>
          </p:cNvPr>
          <p:cNvGrpSpPr/>
          <p:nvPr/>
        </p:nvGrpSpPr>
        <p:grpSpPr>
          <a:xfrm>
            <a:off x="6464177" y="5611221"/>
            <a:ext cx="617477" cy="837446"/>
            <a:chOff x="6464177" y="5497470"/>
            <a:chExt cx="617477" cy="837446"/>
          </a:xfrm>
        </p:grpSpPr>
        <p:pic>
          <p:nvPicPr>
            <p:cNvPr id="305" name="Picture 304">
              <a:extLst>
                <a:ext uri="{FF2B5EF4-FFF2-40B4-BE49-F238E27FC236}">
                  <a16:creationId xmlns:a16="http://schemas.microsoft.com/office/drawing/2014/main" id="{76BEB3F9-F716-A67A-C6DB-0274B7A8CF84}"/>
                </a:ext>
              </a:extLst>
            </p:cNvPr>
            <p:cNvPicPr>
              <a:picLocks noChangeAspect="1"/>
            </p:cNvPicPr>
            <p:nvPr/>
          </p:nvPicPr>
          <p:blipFill>
            <a:blip r:embed="rId8"/>
            <a:stretch>
              <a:fillRect/>
            </a:stretch>
          </p:blipFill>
          <p:spPr>
            <a:xfrm>
              <a:off x="6500929" y="5497470"/>
              <a:ext cx="474716" cy="452047"/>
            </a:xfrm>
            <a:prstGeom prst="rect">
              <a:avLst/>
            </a:prstGeom>
          </p:spPr>
        </p:pic>
        <p:sp>
          <p:nvSpPr>
            <p:cNvPr id="308" name="TextBox 307">
              <a:extLst>
                <a:ext uri="{FF2B5EF4-FFF2-40B4-BE49-F238E27FC236}">
                  <a16:creationId xmlns:a16="http://schemas.microsoft.com/office/drawing/2014/main" id="{79F832F8-3A9D-960F-5790-E313D3C97910}"/>
                </a:ext>
              </a:extLst>
            </p:cNvPr>
            <p:cNvSpPr txBox="1"/>
            <p:nvPr/>
          </p:nvSpPr>
          <p:spPr>
            <a:xfrm>
              <a:off x="6464177" y="5996362"/>
              <a:ext cx="617477" cy="338554"/>
            </a:xfrm>
            <a:prstGeom prst="rect">
              <a:avLst/>
            </a:prstGeom>
            <a:noFill/>
          </p:spPr>
          <p:txBody>
            <a:bodyPr wrap="none" rtlCol="1">
              <a:spAutoFit/>
            </a:bodyPr>
            <a:lstStyle/>
            <a:p>
              <a:pPr algn="ctr"/>
              <a:r>
                <a:rPr lang="en-US" sz="800" b="1" dirty="0"/>
                <a:t>Feature </a:t>
              </a:r>
              <a:br>
                <a:rPr lang="en-US" sz="800" b="1" dirty="0"/>
              </a:br>
              <a:r>
                <a:rPr lang="en-US" sz="800" b="1" dirty="0"/>
                <a:t>Extraction</a:t>
              </a:r>
              <a:endParaRPr lang="he-IL" sz="800" b="1" dirty="0"/>
            </a:p>
          </p:txBody>
        </p:sp>
      </p:grpSp>
      <p:grpSp>
        <p:nvGrpSpPr>
          <p:cNvPr id="348" name="Group 347">
            <a:extLst>
              <a:ext uri="{FF2B5EF4-FFF2-40B4-BE49-F238E27FC236}">
                <a16:creationId xmlns:a16="http://schemas.microsoft.com/office/drawing/2014/main" id="{F678AD6B-8826-B134-A4AD-F6AA0521245F}"/>
              </a:ext>
            </a:extLst>
          </p:cNvPr>
          <p:cNvGrpSpPr/>
          <p:nvPr/>
        </p:nvGrpSpPr>
        <p:grpSpPr>
          <a:xfrm>
            <a:off x="1476065" y="4741315"/>
            <a:ext cx="2391067" cy="242886"/>
            <a:chOff x="8826712" y="1057240"/>
            <a:chExt cx="2391067" cy="242886"/>
          </a:xfrm>
        </p:grpSpPr>
        <p:pic>
          <p:nvPicPr>
            <p:cNvPr id="337" name="Picture 336">
              <a:extLst>
                <a:ext uri="{FF2B5EF4-FFF2-40B4-BE49-F238E27FC236}">
                  <a16:creationId xmlns:a16="http://schemas.microsoft.com/office/drawing/2014/main" id="{43DE9912-FB09-FE9C-0C5F-5E571705625F}"/>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8826712" y="1057240"/>
              <a:ext cx="185502" cy="242886"/>
            </a:xfrm>
            <a:prstGeom prst="rect">
              <a:avLst/>
            </a:prstGeom>
          </p:spPr>
        </p:pic>
        <p:pic>
          <p:nvPicPr>
            <p:cNvPr id="338" name="Picture 337">
              <a:extLst>
                <a:ext uri="{FF2B5EF4-FFF2-40B4-BE49-F238E27FC236}">
                  <a16:creationId xmlns:a16="http://schemas.microsoft.com/office/drawing/2014/main" id="{00D0359E-C4CB-B97A-47C2-DA3B703D49A7}"/>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035719" y="1057240"/>
              <a:ext cx="185502" cy="242886"/>
            </a:xfrm>
            <a:prstGeom prst="rect">
              <a:avLst/>
            </a:prstGeom>
          </p:spPr>
        </p:pic>
        <p:pic>
          <p:nvPicPr>
            <p:cNvPr id="339" name="Picture 338">
              <a:extLst>
                <a:ext uri="{FF2B5EF4-FFF2-40B4-BE49-F238E27FC236}">
                  <a16:creationId xmlns:a16="http://schemas.microsoft.com/office/drawing/2014/main" id="{AE5EDBDE-1D00-0886-2C49-4BB0781DDC01}"/>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270005" y="1057240"/>
              <a:ext cx="185502" cy="242886"/>
            </a:xfrm>
            <a:prstGeom prst="rect">
              <a:avLst/>
            </a:prstGeom>
          </p:spPr>
        </p:pic>
        <p:pic>
          <p:nvPicPr>
            <p:cNvPr id="340" name="Picture 339">
              <a:extLst>
                <a:ext uri="{FF2B5EF4-FFF2-40B4-BE49-F238E27FC236}">
                  <a16:creationId xmlns:a16="http://schemas.microsoft.com/office/drawing/2014/main" id="{4F4A76B6-2134-FB81-8B27-A1E57D59EC4F}"/>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479012" y="1057240"/>
              <a:ext cx="185502" cy="242886"/>
            </a:xfrm>
            <a:prstGeom prst="rect">
              <a:avLst/>
            </a:prstGeom>
          </p:spPr>
        </p:pic>
        <p:pic>
          <p:nvPicPr>
            <p:cNvPr id="341" name="Picture 340">
              <a:extLst>
                <a:ext uri="{FF2B5EF4-FFF2-40B4-BE49-F238E27FC236}">
                  <a16:creationId xmlns:a16="http://schemas.microsoft.com/office/drawing/2014/main" id="{A1ABE064-C9DB-F2B4-DB95-2E3639A54BC7}"/>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719518" y="1057240"/>
              <a:ext cx="185502" cy="242886"/>
            </a:xfrm>
            <a:prstGeom prst="rect">
              <a:avLst/>
            </a:prstGeom>
          </p:spPr>
        </p:pic>
        <p:pic>
          <p:nvPicPr>
            <p:cNvPr id="342" name="Picture 341">
              <a:extLst>
                <a:ext uri="{FF2B5EF4-FFF2-40B4-BE49-F238E27FC236}">
                  <a16:creationId xmlns:a16="http://schemas.microsoft.com/office/drawing/2014/main" id="{297EF5FC-044A-33F7-6DC4-39E61755B584}"/>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928525" y="1057240"/>
              <a:ext cx="185502" cy="242886"/>
            </a:xfrm>
            <a:prstGeom prst="rect">
              <a:avLst/>
            </a:prstGeom>
          </p:spPr>
        </p:pic>
        <p:pic>
          <p:nvPicPr>
            <p:cNvPr id="343" name="Picture 342">
              <a:extLst>
                <a:ext uri="{FF2B5EF4-FFF2-40B4-BE49-F238E27FC236}">
                  <a16:creationId xmlns:a16="http://schemas.microsoft.com/office/drawing/2014/main" id="{B89329A2-C711-5047-620E-F9604380155A}"/>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153281" y="1057240"/>
              <a:ext cx="185502" cy="242886"/>
            </a:xfrm>
            <a:prstGeom prst="rect">
              <a:avLst/>
            </a:prstGeom>
          </p:spPr>
        </p:pic>
        <p:pic>
          <p:nvPicPr>
            <p:cNvPr id="344" name="Picture 343">
              <a:extLst>
                <a:ext uri="{FF2B5EF4-FFF2-40B4-BE49-F238E27FC236}">
                  <a16:creationId xmlns:a16="http://schemas.microsoft.com/office/drawing/2014/main" id="{54CEC767-E71D-AC83-3E12-8A899FB7DC9D}"/>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362288" y="1057240"/>
              <a:ext cx="185502" cy="242886"/>
            </a:xfrm>
            <a:prstGeom prst="rect">
              <a:avLst/>
            </a:prstGeom>
          </p:spPr>
        </p:pic>
        <p:pic>
          <p:nvPicPr>
            <p:cNvPr id="345" name="Picture 344">
              <a:extLst>
                <a:ext uri="{FF2B5EF4-FFF2-40B4-BE49-F238E27FC236}">
                  <a16:creationId xmlns:a16="http://schemas.microsoft.com/office/drawing/2014/main" id="{6D702BEA-5A51-86A5-8F9B-3C75ACB4DA8B}"/>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591994" y="1057240"/>
              <a:ext cx="185502" cy="242886"/>
            </a:xfrm>
            <a:prstGeom prst="rect">
              <a:avLst/>
            </a:prstGeom>
          </p:spPr>
        </p:pic>
        <p:pic>
          <p:nvPicPr>
            <p:cNvPr id="346" name="Picture 345">
              <a:extLst>
                <a:ext uri="{FF2B5EF4-FFF2-40B4-BE49-F238E27FC236}">
                  <a16:creationId xmlns:a16="http://schemas.microsoft.com/office/drawing/2014/main" id="{622AB919-F92A-95CB-A298-D11E8C6A47F5}"/>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801001" y="1057240"/>
              <a:ext cx="185502" cy="242886"/>
            </a:xfrm>
            <a:prstGeom prst="rect">
              <a:avLst/>
            </a:prstGeom>
          </p:spPr>
        </p:pic>
        <p:pic>
          <p:nvPicPr>
            <p:cNvPr id="347" name="Picture 346">
              <a:extLst>
                <a:ext uri="{FF2B5EF4-FFF2-40B4-BE49-F238E27FC236}">
                  <a16:creationId xmlns:a16="http://schemas.microsoft.com/office/drawing/2014/main" id="{99DA84C1-954B-1AB1-C453-1AC401FF612D}"/>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1032277" y="1057240"/>
              <a:ext cx="185502" cy="242886"/>
            </a:xfrm>
            <a:prstGeom prst="rect">
              <a:avLst/>
            </a:prstGeom>
          </p:spPr>
        </p:pic>
      </p:grpSp>
      <p:sp>
        <p:nvSpPr>
          <p:cNvPr id="380" name="TextBox 379">
            <a:extLst>
              <a:ext uri="{FF2B5EF4-FFF2-40B4-BE49-F238E27FC236}">
                <a16:creationId xmlns:a16="http://schemas.microsoft.com/office/drawing/2014/main" id="{22E59F18-648A-8335-E55A-4202747B01A4}"/>
              </a:ext>
            </a:extLst>
          </p:cNvPr>
          <p:cNvSpPr txBox="1"/>
          <p:nvPr/>
        </p:nvSpPr>
        <p:spPr>
          <a:xfrm>
            <a:off x="7531286" y="2073872"/>
            <a:ext cx="1918866" cy="584775"/>
          </a:xfrm>
          <a:prstGeom prst="rect">
            <a:avLst/>
          </a:prstGeom>
          <a:noFill/>
        </p:spPr>
        <p:txBody>
          <a:bodyPr wrap="square">
            <a:spAutoFit/>
          </a:bodyPr>
          <a:lstStyle/>
          <a:p>
            <a:pPr algn="just"/>
            <a:r>
              <a:rPr lang="en-US" sz="800" b="1" dirty="0"/>
              <a:t>LOF : comparing the local density of a point with the densities of its neighbors. </a:t>
            </a:r>
            <a:br>
              <a:rPr lang="en-US" sz="800" b="1" dirty="0"/>
            </a:br>
            <a:r>
              <a:rPr lang="en-US" sz="800" b="1" dirty="0"/>
              <a:t>The new point has a much lower  density than its neighbors.</a:t>
            </a:r>
            <a:endParaRPr lang="he-IL" sz="800" b="1" dirty="0"/>
          </a:p>
        </p:txBody>
      </p:sp>
      <p:grpSp>
        <p:nvGrpSpPr>
          <p:cNvPr id="411" name="Group 410">
            <a:extLst>
              <a:ext uri="{FF2B5EF4-FFF2-40B4-BE49-F238E27FC236}">
                <a16:creationId xmlns:a16="http://schemas.microsoft.com/office/drawing/2014/main" id="{9357A1CD-E3D5-79C0-DADB-2788B7444D9E}"/>
              </a:ext>
            </a:extLst>
          </p:cNvPr>
          <p:cNvGrpSpPr/>
          <p:nvPr/>
        </p:nvGrpSpPr>
        <p:grpSpPr>
          <a:xfrm>
            <a:off x="314816" y="3358162"/>
            <a:ext cx="3624134" cy="2565338"/>
            <a:chOff x="314816" y="3358162"/>
            <a:chExt cx="3624134" cy="2565338"/>
          </a:xfrm>
        </p:grpSpPr>
        <p:grpSp>
          <p:nvGrpSpPr>
            <p:cNvPr id="365" name="Group 364">
              <a:extLst>
                <a:ext uri="{FF2B5EF4-FFF2-40B4-BE49-F238E27FC236}">
                  <a16:creationId xmlns:a16="http://schemas.microsoft.com/office/drawing/2014/main" id="{51B79436-12EF-33A1-F27E-184496F328FB}"/>
                </a:ext>
              </a:extLst>
            </p:cNvPr>
            <p:cNvGrpSpPr/>
            <p:nvPr/>
          </p:nvGrpSpPr>
          <p:grpSpPr>
            <a:xfrm>
              <a:off x="314816" y="3358162"/>
              <a:ext cx="3301051" cy="1242287"/>
              <a:chOff x="314816" y="3453961"/>
              <a:chExt cx="3301051" cy="1242287"/>
            </a:xfrm>
          </p:grpSpPr>
          <p:pic>
            <p:nvPicPr>
              <p:cNvPr id="44" name="Picture 4" descr="Applied Deep Learning - Part 3: Autoencoders | by Arden Dertat | Towards  Data Science">
                <a:extLst>
                  <a:ext uri="{FF2B5EF4-FFF2-40B4-BE49-F238E27FC236}">
                    <a16:creationId xmlns:a16="http://schemas.microsoft.com/office/drawing/2014/main" id="{09CB5152-30EA-763F-3BFC-5247E8582D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0039" y="3453961"/>
                <a:ext cx="1785828" cy="1242287"/>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a:extLst>
                  <a:ext uri="{FF2B5EF4-FFF2-40B4-BE49-F238E27FC236}">
                    <a16:creationId xmlns:a16="http://schemas.microsoft.com/office/drawing/2014/main" id="{4F85D776-19B9-95B8-9778-620008828F89}"/>
                  </a:ext>
                </a:extLst>
              </p:cNvPr>
              <p:cNvPicPr>
                <a:picLocks noChangeAspect="1"/>
              </p:cNvPicPr>
              <p:nvPr/>
            </p:nvPicPr>
            <p:blipFill>
              <a:blip r:embed="rId8"/>
              <a:stretch>
                <a:fillRect/>
              </a:stretch>
            </p:blipFill>
            <p:spPr>
              <a:xfrm>
                <a:off x="968654" y="3616798"/>
                <a:ext cx="741165" cy="705772"/>
              </a:xfrm>
              <a:prstGeom prst="rect">
                <a:avLst/>
              </a:prstGeom>
            </p:spPr>
          </p:pic>
          <p:sp>
            <p:nvSpPr>
              <p:cNvPr id="309" name="TextBox 308">
                <a:extLst>
                  <a:ext uri="{FF2B5EF4-FFF2-40B4-BE49-F238E27FC236}">
                    <a16:creationId xmlns:a16="http://schemas.microsoft.com/office/drawing/2014/main" id="{0E5D26C9-302B-3614-3545-8CAEF38476E4}"/>
                  </a:ext>
                </a:extLst>
              </p:cNvPr>
              <p:cNvSpPr txBox="1"/>
              <p:nvPr/>
            </p:nvSpPr>
            <p:spPr>
              <a:xfrm>
                <a:off x="314816" y="3843421"/>
                <a:ext cx="617477" cy="338554"/>
              </a:xfrm>
              <a:prstGeom prst="rect">
                <a:avLst/>
              </a:prstGeom>
              <a:noFill/>
            </p:spPr>
            <p:txBody>
              <a:bodyPr wrap="none" rtlCol="1">
                <a:spAutoFit/>
              </a:bodyPr>
              <a:lstStyle/>
              <a:p>
                <a:pPr algn="ctr"/>
                <a:r>
                  <a:rPr lang="en-US" sz="800" b="1" dirty="0"/>
                  <a:t>Feature </a:t>
                </a:r>
                <a:br>
                  <a:rPr lang="en-US" sz="800" b="1" dirty="0"/>
                </a:br>
                <a:r>
                  <a:rPr lang="en-US" sz="800" b="1" dirty="0"/>
                  <a:t>Extraction</a:t>
                </a:r>
                <a:endParaRPr lang="he-IL" sz="800" b="1" dirty="0"/>
              </a:p>
            </p:txBody>
          </p:sp>
        </p:grpSp>
        <p:grpSp>
          <p:nvGrpSpPr>
            <p:cNvPr id="410" name="Group 409">
              <a:extLst>
                <a:ext uri="{FF2B5EF4-FFF2-40B4-BE49-F238E27FC236}">
                  <a16:creationId xmlns:a16="http://schemas.microsoft.com/office/drawing/2014/main" id="{415B4FB9-0FEB-A5BB-B59B-692F58E60915}"/>
                </a:ext>
              </a:extLst>
            </p:cNvPr>
            <p:cNvGrpSpPr/>
            <p:nvPr/>
          </p:nvGrpSpPr>
          <p:grpSpPr>
            <a:xfrm>
              <a:off x="1476065" y="5401730"/>
              <a:ext cx="2462885" cy="521770"/>
              <a:chOff x="1476065" y="5401730"/>
              <a:chExt cx="2462885" cy="521770"/>
            </a:xfrm>
          </p:grpSpPr>
          <p:sp>
            <p:nvSpPr>
              <p:cNvPr id="43" name="Left Brace 42">
                <a:extLst>
                  <a:ext uri="{FF2B5EF4-FFF2-40B4-BE49-F238E27FC236}">
                    <a16:creationId xmlns:a16="http://schemas.microsoft.com/office/drawing/2014/main" id="{5814EDA3-A464-B871-A6ED-BBD36D9BED0D}"/>
                  </a:ext>
                </a:extLst>
              </p:cNvPr>
              <p:cNvSpPr/>
              <p:nvPr/>
            </p:nvSpPr>
            <p:spPr>
              <a:xfrm rot="16200000">
                <a:off x="2599785" y="4286970"/>
                <a:ext cx="215445" cy="246288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7" name="TextBox 46">
                <a:extLst>
                  <a:ext uri="{FF2B5EF4-FFF2-40B4-BE49-F238E27FC236}">
                    <a16:creationId xmlns:a16="http://schemas.microsoft.com/office/drawing/2014/main" id="{310DF1AE-D834-05AA-B05A-35FE38FDE280}"/>
                  </a:ext>
                </a:extLst>
              </p:cNvPr>
              <p:cNvSpPr txBox="1"/>
              <p:nvPr/>
            </p:nvSpPr>
            <p:spPr>
              <a:xfrm>
                <a:off x="1928744" y="5661890"/>
                <a:ext cx="1694696" cy="261610"/>
              </a:xfrm>
              <a:prstGeom prst="rect">
                <a:avLst/>
              </a:prstGeom>
              <a:noFill/>
            </p:spPr>
            <p:txBody>
              <a:bodyPr wrap="none" rtlCol="1">
                <a:spAutoFit/>
              </a:bodyPr>
              <a:lstStyle/>
              <a:p>
                <a:pPr algn="ctr"/>
                <a:r>
                  <a:rPr lang="en-US" sz="1100" b="1" dirty="0"/>
                  <a:t>Autoencoder Pre-Training</a:t>
                </a:r>
              </a:p>
            </p:txBody>
          </p:sp>
          <p:sp>
            <p:nvSpPr>
              <p:cNvPr id="381" name="Oval 380">
                <a:extLst>
                  <a:ext uri="{FF2B5EF4-FFF2-40B4-BE49-F238E27FC236}">
                    <a16:creationId xmlns:a16="http://schemas.microsoft.com/office/drawing/2014/main" id="{13E2BDBF-0DCD-610B-9B40-40BEDF297979}"/>
                  </a:ext>
                </a:extLst>
              </p:cNvPr>
              <p:cNvSpPr/>
              <p:nvPr/>
            </p:nvSpPr>
            <p:spPr>
              <a:xfrm>
                <a:off x="2652133" y="5401730"/>
                <a:ext cx="301338" cy="2616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US" sz="1400" b="1" dirty="0"/>
                  <a:t>1</a:t>
                </a:r>
                <a:endParaRPr lang="he-IL" sz="1400" b="1" dirty="0"/>
              </a:p>
            </p:txBody>
          </p:sp>
        </p:grpSp>
      </p:grpSp>
      <p:grpSp>
        <p:nvGrpSpPr>
          <p:cNvPr id="384" name="Group 383">
            <a:extLst>
              <a:ext uri="{FF2B5EF4-FFF2-40B4-BE49-F238E27FC236}">
                <a16:creationId xmlns:a16="http://schemas.microsoft.com/office/drawing/2014/main" id="{C8519F15-66DE-3782-C741-07BB9AAE76E9}"/>
              </a:ext>
            </a:extLst>
          </p:cNvPr>
          <p:cNvGrpSpPr/>
          <p:nvPr/>
        </p:nvGrpSpPr>
        <p:grpSpPr>
          <a:xfrm>
            <a:off x="3938950" y="4741315"/>
            <a:ext cx="2525227" cy="1182185"/>
            <a:chOff x="3938950" y="4741315"/>
            <a:chExt cx="2525227" cy="1182185"/>
          </a:xfrm>
        </p:grpSpPr>
        <p:grpSp>
          <p:nvGrpSpPr>
            <p:cNvPr id="378" name="Group 377">
              <a:extLst>
                <a:ext uri="{FF2B5EF4-FFF2-40B4-BE49-F238E27FC236}">
                  <a16:creationId xmlns:a16="http://schemas.microsoft.com/office/drawing/2014/main" id="{5AB71A86-24CF-0CDC-5E8F-2B2B947BF9EB}"/>
                </a:ext>
              </a:extLst>
            </p:cNvPr>
            <p:cNvGrpSpPr/>
            <p:nvPr/>
          </p:nvGrpSpPr>
          <p:grpSpPr>
            <a:xfrm>
              <a:off x="3938950" y="4741315"/>
              <a:ext cx="2525227" cy="1182185"/>
              <a:chOff x="3938950" y="4837114"/>
              <a:chExt cx="2525227" cy="1182185"/>
            </a:xfrm>
          </p:grpSpPr>
          <p:grpSp>
            <p:nvGrpSpPr>
              <p:cNvPr id="71" name="Group 70">
                <a:extLst>
                  <a:ext uri="{FF2B5EF4-FFF2-40B4-BE49-F238E27FC236}">
                    <a16:creationId xmlns:a16="http://schemas.microsoft.com/office/drawing/2014/main" id="{98E5532A-A71F-0A49-C72D-CA1FB04CC224}"/>
                  </a:ext>
                </a:extLst>
              </p:cNvPr>
              <p:cNvGrpSpPr/>
              <p:nvPr/>
            </p:nvGrpSpPr>
            <p:grpSpPr>
              <a:xfrm>
                <a:off x="3938950" y="4987360"/>
                <a:ext cx="2525227" cy="1031939"/>
                <a:chOff x="3938950" y="4577785"/>
                <a:chExt cx="2525227" cy="1031939"/>
              </a:xfrm>
            </p:grpSpPr>
            <p:sp>
              <p:nvSpPr>
                <p:cNvPr id="11" name="Rectangle 10">
                  <a:extLst>
                    <a:ext uri="{FF2B5EF4-FFF2-40B4-BE49-F238E27FC236}">
                      <a16:creationId xmlns:a16="http://schemas.microsoft.com/office/drawing/2014/main" id="{626D5B6A-0EAD-60CC-DD1D-06C063502090}"/>
                    </a:ext>
                  </a:extLst>
                </p:cNvPr>
                <p:cNvSpPr/>
                <p:nvPr/>
              </p:nvSpPr>
              <p:spPr>
                <a:xfrm>
                  <a:off x="3938950" y="4577785"/>
                  <a:ext cx="2488474" cy="34909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Benign</a:t>
                  </a:r>
                  <a:endParaRPr lang="he-IL" dirty="0"/>
                </a:p>
              </p:txBody>
            </p:sp>
            <p:sp>
              <p:nvSpPr>
                <p:cNvPr id="12" name="Left Brace 11">
                  <a:extLst>
                    <a:ext uri="{FF2B5EF4-FFF2-40B4-BE49-F238E27FC236}">
                      <a16:creationId xmlns:a16="http://schemas.microsoft.com/office/drawing/2014/main" id="{3E890D99-58E0-44F6-A821-9B8F05725BF2}"/>
                    </a:ext>
                  </a:extLst>
                </p:cNvPr>
                <p:cNvSpPr/>
                <p:nvPr/>
              </p:nvSpPr>
              <p:spPr>
                <a:xfrm rot="16200000">
                  <a:off x="5112217" y="3960398"/>
                  <a:ext cx="215445" cy="24884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3" name="TextBox 12">
                  <a:extLst>
                    <a:ext uri="{FF2B5EF4-FFF2-40B4-BE49-F238E27FC236}">
                      <a16:creationId xmlns:a16="http://schemas.microsoft.com/office/drawing/2014/main" id="{D6C883CD-03DA-B464-F3F9-AB986BB00610}"/>
                    </a:ext>
                  </a:extLst>
                </p:cNvPr>
                <p:cNvSpPr txBox="1"/>
                <p:nvPr/>
              </p:nvSpPr>
              <p:spPr>
                <a:xfrm>
                  <a:off x="4549392" y="5348114"/>
                  <a:ext cx="1287532" cy="261610"/>
                </a:xfrm>
                <a:prstGeom prst="rect">
                  <a:avLst/>
                </a:prstGeom>
                <a:noFill/>
              </p:spPr>
              <p:txBody>
                <a:bodyPr wrap="none" rtlCol="1">
                  <a:spAutoFit/>
                </a:bodyPr>
                <a:lstStyle/>
                <a:p>
                  <a:pPr algn="ctr"/>
                  <a:r>
                    <a:rPr lang="en-US" sz="1100" b="1" dirty="0"/>
                    <a:t>Profiling Behaviors</a:t>
                  </a:r>
                  <a:endParaRPr lang="he-IL" sz="1100" b="1" dirty="0"/>
                </a:p>
              </p:txBody>
            </p:sp>
          </p:grpSp>
          <p:grpSp>
            <p:nvGrpSpPr>
              <p:cNvPr id="366" name="Group 365">
                <a:extLst>
                  <a:ext uri="{FF2B5EF4-FFF2-40B4-BE49-F238E27FC236}">
                    <a16:creationId xmlns:a16="http://schemas.microsoft.com/office/drawing/2014/main" id="{C9AFB7A6-7AF5-294B-5813-40BB7A41A138}"/>
                  </a:ext>
                </a:extLst>
              </p:cNvPr>
              <p:cNvGrpSpPr/>
              <p:nvPr/>
            </p:nvGrpSpPr>
            <p:grpSpPr>
              <a:xfrm>
                <a:off x="4005262" y="4837114"/>
                <a:ext cx="2391067" cy="242886"/>
                <a:chOff x="8826712" y="1057240"/>
                <a:chExt cx="2391067" cy="242886"/>
              </a:xfrm>
            </p:grpSpPr>
            <p:pic>
              <p:nvPicPr>
                <p:cNvPr id="367" name="Picture 366">
                  <a:extLst>
                    <a:ext uri="{FF2B5EF4-FFF2-40B4-BE49-F238E27FC236}">
                      <a16:creationId xmlns:a16="http://schemas.microsoft.com/office/drawing/2014/main" id="{A3CB5C32-88C2-3E69-2CC1-7F3DDA83DA72}"/>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8826712" y="1057240"/>
                  <a:ext cx="185502" cy="242886"/>
                </a:xfrm>
                <a:prstGeom prst="rect">
                  <a:avLst/>
                </a:prstGeom>
              </p:spPr>
            </p:pic>
            <p:pic>
              <p:nvPicPr>
                <p:cNvPr id="368" name="Picture 367">
                  <a:extLst>
                    <a:ext uri="{FF2B5EF4-FFF2-40B4-BE49-F238E27FC236}">
                      <a16:creationId xmlns:a16="http://schemas.microsoft.com/office/drawing/2014/main" id="{BD7528D3-552E-290F-1F38-1880ACDBE2C9}"/>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035719" y="1057240"/>
                  <a:ext cx="185502" cy="242886"/>
                </a:xfrm>
                <a:prstGeom prst="rect">
                  <a:avLst/>
                </a:prstGeom>
              </p:spPr>
            </p:pic>
            <p:pic>
              <p:nvPicPr>
                <p:cNvPr id="369" name="Picture 368">
                  <a:extLst>
                    <a:ext uri="{FF2B5EF4-FFF2-40B4-BE49-F238E27FC236}">
                      <a16:creationId xmlns:a16="http://schemas.microsoft.com/office/drawing/2014/main" id="{86D764D6-7D08-BEB4-53CD-DA0E45C0A4D5}"/>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270005" y="1057240"/>
                  <a:ext cx="185502" cy="242886"/>
                </a:xfrm>
                <a:prstGeom prst="rect">
                  <a:avLst/>
                </a:prstGeom>
              </p:spPr>
            </p:pic>
            <p:pic>
              <p:nvPicPr>
                <p:cNvPr id="370" name="Picture 369">
                  <a:extLst>
                    <a:ext uri="{FF2B5EF4-FFF2-40B4-BE49-F238E27FC236}">
                      <a16:creationId xmlns:a16="http://schemas.microsoft.com/office/drawing/2014/main" id="{F0FE8B5A-A498-7060-35E9-A7EFB2DF7233}"/>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479012" y="1057240"/>
                  <a:ext cx="185502" cy="242886"/>
                </a:xfrm>
                <a:prstGeom prst="rect">
                  <a:avLst/>
                </a:prstGeom>
              </p:spPr>
            </p:pic>
            <p:pic>
              <p:nvPicPr>
                <p:cNvPr id="371" name="Picture 370">
                  <a:extLst>
                    <a:ext uri="{FF2B5EF4-FFF2-40B4-BE49-F238E27FC236}">
                      <a16:creationId xmlns:a16="http://schemas.microsoft.com/office/drawing/2014/main" id="{B5799E60-8AA5-2D1C-7929-AF8769DEA13A}"/>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719518" y="1057240"/>
                  <a:ext cx="185502" cy="242886"/>
                </a:xfrm>
                <a:prstGeom prst="rect">
                  <a:avLst/>
                </a:prstGeom>
              </p:spPr>
            </p:pic>
            <p:pic>
              <p:nvPicPr>
                <p:cNvPr id="372" name="Picture 371">
                  <a:extLst>
                    <a:ext uri="{FF2B5EF4-FFF2-40B4-BE49-F238E27FC236}">
                      <a16:creationId xmlns:a16="http://schemas.microsoft.com/office/drawing/2014/main" id="{DEA22991-9DAF-7FBA-35EA-679AFC9E5DC3}"/>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9928525" y="1057240"/>
                  <a:ext cx="185502" cy="242886"/>
                </a:xfrm>
                <a:prstGeom prst="rect">
                  <a:avLst/>
                </a:prstGeom>
              </p:spPr>
            </p:pic>
            <p:pic>
              <p:nvPicPr>
                <p:cNvPr id="373" name="Picture 372">
                  <a:extLst>
                    <a:ext uri="{FF2B5EF4-FFF2-40B4-BE49-F238E27FC236}">
                      <a16:creationId xmlns:a16="http://schemas.microsoft.com/office/drawing/2014/main" id="{F851040F-A93D-9584-D22A-2348818DE66F}"/>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153281" y="1057240"/>
                  <a:ext cx="185502" cy="242886"/>
                </a:xfrm>
                <a:prstGeom prst="rect">
                  <a:avLst/>
                </a:prstGeom>
              </p:spPr>
            </p:pic>
            <p:pic>
              <p:nvPicPr>
                <p:cNvPr id="374" name="Picture 373">
                  <a:extLst>
                    <a:ext uri="{FF2B5EF4-FFF2-40B4-BE49-F238E27FC236}">
                      <a16:creationId xmlns:a16="http://schemas.microsoft.com/office/drawing/2014/main" id="{764075C1-F0EC-BCDE-E115-4EBEC00BDBAF}"/>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362288" y="1057240"/>
                  <a:ext cx="185502" cy="242886"/>
                </a:xfrm>
                <a:prstGeom prst="rect">
                  <a:avLst/>
                </a:prstGeom>
              </p:spPr>
            </p:pic>
            <p:pic>
              <p:nvPicPr>
                <p:cNvPr id="375" name="Picture 374">
                  <a:extLst>
                    <a:ext uri="{FF2B5EF4-FFF2-40B4-BE49-F238E27FC236}">
                      <a16:creationId xmlns:a16="http://schemas.microsoft.com/office/drawing/2014/main" id="{758AABB0-2D6F-FF11-E150-34BAADF092F2}"/>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591994" y="1057240"/>
                  <a:ext cx="185502" cy="242886"/>
                </a:xfrm>
                <a:prstGeom prst="rect">
                  <a:avLst/>
                </a:prstGeom>
              </p:spPr>
            </p:pic>
            <p:pic>
              <p:nvPicPr>
                <p:cNvPr id="376" name="Picture 375">
                  <a:extLst>
                    <a:ext uri="{FF2B5EF4-FFF2-40B4-BE49-F238E27FC236}">
                      <a16:creationId xmlns:a16="http://schemas.microsoft.com/office/drawing/2014/main" id="{303817C6-0E86-E073-74A6-8326292CE42D}"/>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0801001" y="1057240"/>
                  <a:ext cx="185502" cy="242886"/>
                </a:xfrm>
                <a:prstGeom prst="rect">
                  <a:avLst/>
                </a:prstGeom>
              </p:spPr>
            </p:pic>
            <p:pic>
              <p:nvPicPr>
                <p:cNvPr id="377" name="Picture 376">
                  <a:extLst>
                    <a:ext uri="{FF2B5EF4-FFF2-40B4-BE49-F238E27FC236}">
                      <a16:creationId xmlns:a16="http://schemas.microsoft.com/office/drawing/2014/main" id="{D43C5F53-7F1E-3C0B-7996-C89CA9CA8DDB}"/>
                    </a:ext>
                  </a:extLst>
                </p:cNvPr>
                <p:cNvPicPr>
                  <a:picLocks noChangeAspect="1"/>
                </p:cNvPicPr>
                <p:nvPr/>
              </p:nvPicPr>
              <p:blipFill rotWithShape="1">
                <a:blip r:embed="rId9">
                  <a:duotone>
                    <a:schemeClr val="accent6">
                      <a:shade val="45000"/>
                      <a:satMod val="135000"/>
                    </a:schemeClr>
                    <a:prstClr val="white"/>
                  </a:duotone>
                </a:blip>
                <a:srcRect l="37088" t="21777" r="37048" b="22445"/>
                <a:stretch/>
              </p:blipFill>
              <p:spPr>
                <a:xfrm rot="2616529">
                  <a:off x="11032277" y="1057240"/>
                  <a:ext cx="185502" cy="242886"/>
                </a:xfrm>
                <a:prstGeom prst="rect">
                  <a:avLst/>
                </a:prstGeom>
              </p:spPr>
            </p:pic>
          </p:grpSp>
        </p:grpSp>
        <p:sp>
          <p:nvSpPr>
            <p:cNvPr id="382" name="Oval 381">
              <a:extLst>
                <a:ext uri="{FF2B5EF4-FFF2-40B4-BE49-F238E27FC236}">
                  <a16:creationId xmlns:a16="http://schemas.microsoft.com/office/drawing/2014/main" id="{EE0490C5-924A-096B-4D8B-E70F5E3DB3EB}"/>
                </a:ext>
              </a:extLst>
            </p:cNvPr>
            <p:cNvSpPr/>
            <p:nvPr/>
          </p:nvSpPr>
          <p:spPr>
            <a:xfrm>
              <a:off x="5091497" y="5401730"/>
              <a:ext cx="301338" cy="2616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US" sz="1400" b="1" dirty="0"/>
                <a:t>2</a:t>
              </a:r>
              <a:endParaRPr lang="he-IL" sz="1400" b="1" dirty="0"/>
            </a:p>
          </p:txBody>
        </p:sp>
      </p:grpSp>
      <p:grpSp>
        <p:nvGrpSpPr>
          <p:cNvPr id="386" name="Group 385">
            <a:extLst>
              <a:ext uri="{FF2B5EF4-FFF2-40B4-BE49-F238E27FC236}">
                <a16:creationId xmlns:a16="http://schemas.microsoft.com/office/drawing/2014/main" id="{1CF58D8D-3D48-D306-FAF2-63268EFB0954}"/>
              </a:ext>
            </a:extLst>
          </p:cNvPr>
          <p:cNvGrpSpPr/>
          <p:nvPr/>
        </p:nvGrpSpPr>
        <p:grpSpPr>
          <a:xfrm>
            <a:off x="6427424" y="4890067"/>
            <a:ext cx="2516943" cy="1033433"/>
            <a:chOff x="6427424" y="4890067"/>
            <a:chExt cx="2516943" cy="1033433"/>
          </a:xfrm>
        </p:grpSpPr>
        <p:grpSp>
          <p:nvGrpSpPr>
            <p:cNvPr id="85" name="Group 84">
              <a:extLst>
                <a:ext uri="{FF2B5EF4-FFF2-40B4-BE49-F238E27FC236}">
                  <a16:creationId xmlns:a16="http://schemas.microsoft.com/office/drawing/2014/main" id="{14082EC4-5598-E180-977C-E6811B084B1B}"/>
                </a:ext>
              </a:extLst>
            </p:cNvPr>
            <p:cNvGrpSpPr/>
            <p:nvPr/>
          </p:nvGrpSpPr>
          <p:grpSpPr>
            <a:xfrm>
              <a:off x="6427424" y="4890067"/>
              <a:ext cx="2516943" cy="1033433"/>
              <a:chOff x="6427424" y="4576291"/>
              <a:chExt cx="2516943" cy="1033433"/>
            </a:xfrm>
          </p:grpSpPr>
          <p:sp>
            <p:nvSpPr>
              <p:cNvPr id="56" name="Left Brace 55">
                <a:extLst>
                  <a:ext uri="{FF2B5EF4-FFF2-40B4-BE49-F238E27FC236}">
                    <a16:creationId xmlns:a16="http://schemas.microsoft.com/office/drawing/2014/main" id="{4C26108A-9B6F-238D-DAB3-60177196DB1E}"/>
                  </a:ext>
                </a:extLst>
              </p:cNvPr>
              <p:cNvSpPr/>
              <p:nvPr/>
            </p:nvSpPr>
            <p:spPr>
              <a:xfrm rot="16200000">
                <a:off x="7605201" y="3973191"/>
                <a:ext cx="215445" cy="246288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7" name="TextBox 56">
                <a:extLst>
                  <a:ext uri="{FF2B5EF4-FFF2-40B4-BE49-F238E27FC236}">
                    <a16:creationId xmlns:a16="http://schemas.microsoft.com/office/drawing/2014/main" id="{1095AC06-BF38-E356-FDB0-4B3CDE07D43C}"/>
                  </a:ext>
                </a:extLst>
              </p:cNvPr>
              <p:cNvSpPr txBox="1"/>
              <p:nvPr/>
            </p:nvSpPr>
            <p:spPr>
              <a:xfrm>
                <a:off x="7316574" y="5348114"/>
                <a:ext cx="792698" cy="261610"/>
              </a:xfrm>
              <a:prstGeom prst="rect">
                <a:avLst/>
              </a:prstGeom>
              <a:noFill/>
            </p:spPr>
            <p:txBody>
              <a:bodyPr wrap="square" rtlCol="1">
                <a:spAutoFit/>
              </a:bodyPr>
              <a:lstStyle/>
              <a:p>
                <a:pPr algn="ctr"/>
                <a:r>
                  <a:rPr lang="en-US" sz="1100" b="1" dirty="0"/>
                  <a:t>Detection</a:t>
                </a:r>
                <a:endParaRPr lang="he-IL" sz="1100" b="1" dirty="0"/>
              </a:p>
            </p:txBody>
          </p:sp>
          <p:sp>
            <p:nvSpPr>
              <p:cNvPr id="82" name="Rectangle 81">
                <a:extLst>
                  <a:ext uri="{FF2B5EF4-FFF2-40B4-BE49-F238E27FC236}">
                    <a16:creationId xmlns:a16="http://schemas.microsoft.com/office/drawing/2014/main" id="{EB5C9FA1-2856-8FFA-28A7-4EEB8ED7440F}"/>
                  </a:ext>
                </a:extLst>
              </p:cNvPr>
              <p:cNvSpPr/>
              <p:nvPr/>
            </p:nvSpPr>
            <p:spPr>
              <a:xfrm>
                <a:off x="6427424" y="4576291"/>
                <a:ext cx="2488474" cy="34909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r>
                  <a:rPr lang="en-US" dirty="0"/>
                  <a:t>Unknown</a:t>
                </a:r>
                <a:endParaRPr lang="he-IL" dirty="0"/>
              </a:p>
            </p:txBody>
          </p:sp>
        </p:grpSp>
        <p:sp>
          <p:nvSpPr>
            <p:cNvPr id="383" name="Oval 382">
              <a:extLst>
                <a:ext uri="{FF2B5EF4-FFF2-40B4-BE49-F238E27FC236}">
                  <a16:creationId xmlns:a16="http://schemas.microsoft.com/office/drawing/2014/main" id="{C91D5F2E-0111-50E6-029B-D7D0AA2E6152}"/>
                </a:ext>
              </a:extLst>
            </p:cNvPr>
            <p:cNvSpPr/>
            <p:nvPr/>
          </p:nvSpPr>
          <p:spPr>
            <a:xfrm>
              <a:off x="7568545" y="5401730"/>
              <a:ext cx="301338" cy="2616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US" sz="1400" b="1" dirty="0"/>
                <a:t>3</a:t>
              </a:r>
              <a:endParaRPr lang="he-IL" sz="1400" b="1" dirty="0"/>
            </a:p>
          </p:txBody>
        </p:sp>
      </p:grpSp>
      <p:pic>
        <p:nvPicPr>
          <p:cNvPr id="315" name="Picture 314">
            <a:extLst>
              <a:ext uri="{FF2B5EF4-FFF2-40B4-BE49-F238E27FC236}">
                <a16:creationId xmlns:a16="http://schemas.microsoft.com/office/drawing/2014/main" id="{3CFD1F63-54B3-8257-2CC3-533CB3FA2B32}"/>
              </a:ext>
            </a:extLst>
          </p:cNvPr>
          <p:cNvPicPr>
            <a:picLocks noChangeAspect="1"/>
          </p:cNvPicPr>
          <p:nvPr/>
        </p:nvPicPr>
        <p:blipFill rotWithShape="1">
          <a:blip r:embed="rId9">
            <a:duotone>
              <a:schemeClr val="accent4">
                <a:shade val="45000"/>
                <a:satMod val="135000"/>
              </a:schemeClr>
              <a:prstClr val="white"/>
            </a:duotone>
          </a:blip>
          <a:srcRect l="37088" t="21777" r="37048" b="22445"/>
          <a:stretch/>
        </p:blipFill>
        <p:spPr>
          <a:xfrm rot="2616529">
            <a:off x="6485594" y="4741315"/>
            <a:ext cx="185502" cy="242886"/>
          </a:xfrm>
          <a:prstGeom prst="rect">
            <a:avLst/>
          </a:prstGeom>
        </p:spPr>
      </p:pic>
      <p:grpSp>
        <p:nvGrpSpPr>
          <p:cNvPr id="409" name="Group 408">
            <a:extLst>
              <a:ext uri="{FF2B5EF4-FFF2-40B4-BE49-F238E27FC236}">
                <a16:creationId xmlns:a16="http://schemas.microsoft.com/office/drawing/2014/main" id="{42C56E02-F89A-83A7-984A-A0150EDA72E6}"/>
              </a:ext>
            </a:extLst>
          </p:cNvPr>
          <p:cNvGrpSpPr/>
          <p:nvPr/>
        </p:nvGrpSpPr>
        <p:grpSpPr>
          <a:xfrm>
            <a:off x="6264864" y="2313512"/>
            <a:ext cx="1448059" cy="1486001"/>
            <a:chOff x="6264864" y="2313512"/>
            <a:chExt cx="1448059" cy="1486001"/>
          </a:xfrm>
        </p:grpSpPr>
        <p:cxnSp>
          <p:nvCxnSpPr>
            <p:cNvPr id="396" name="Straight Connector 395">
              <a:extLst>
                <a:ext uri="{FF2B5EF4-FFF2-40B4-BE49-F238E27FC236}">
                  <a16:creationId xmlns:a16="http://schemas.microsoft.com/office/drawing/2014/main" id="{1C2D39EC-8163-B796-1CE9-713C27B6C2C7}"/>
                </a:ext>
              </a:extLst>
            </p:cNvPr>
            <p:cNvCxnSpPr>
              <a:stCxn id="92" idx="2"/>
            </p:cNvCxnSpPr>
            <p:nvPr/>
          </p:nvCxnSpPr>
          <p:spPr>
            <a:xfrm>
              <a:off x="6995864" y="3025913"/>
              <a:ext cx="166936" cy="545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7B6F9B4-A9A3-A1D2-E9DF-68BB5FA01BBC}"/>
                </a:ext>
              </a:extLst>
            </p:cNvPr>
            <p:cNvCxnSpPr>
              <a:cxnSpLocks/>
              <a:stCxn id="92" idx="2"/>
            </p:cNvCxnSpPr>
            <p:nvPr/>
          </p:nvCxnSpPr>
          <p:spPr>
            <a:xfrm>
              <a:off x="6995864" y="3025913"/>
              <a:ext cx="121350" cy="582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2" name="Oval 391">
              <a:extLst>
                <a:ext uri="{FF2B5EF4-FFF2-40B4-BE49-F238E27FC236}">
                  <a16:creationId xmlns:a16="http://schemas.microsoft.com/office/drawing/2014/main" id="{B67804E7-F0AF-793F-5654-B01F61A92A50}"/>
                </a:ext>
              </a:extLst>
            </p:cNvPr>
            <p:cNvSpPr/>
            <p:nvPr/>
          </p:nvSpPr>
          <p:spPr>
            <a:xfrm>
              <a:off x="6264864" y="2313512"/>
              <a:ext cx="1448059" cy="1313692"/>
            </a:xfrm>
            <a:prstGeom prst="ellipse">
              <a:avLst/>
            </a:prstGeom>
            <a:noFill/>
            <a:ln w="3175">
              <a:solidFill>
                <a:srgbClr val="C8C8C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397" name="Straight Connector 396">
              <a:extLst>
                <a:ext uri="{FF2B5EF4-FFF2-40B4-BE49-F238E27FC236}">
                  <a16:creationId xmlns:a16="http://schemas.microsoft.com/office/drawing/2014/main" id="{4D7F9B2C-32C2-08FA-F38A-C10348621095}"/>
                </a:ext>
              </a:extLst>
            </p:cNvPr>
            <p:cNvCxnSpPr>
              <a:cxnSpLocks/>
              <a:stCxn id="92" idx="2"/>
            </p:cNvCxnSpPr>
            <p:nvPr/>
          </p:nvCxnSpPr>
          <p:spPr>
            <a:xfrm>
              <a:off x="6995864" y="3025913"/>
              <a:ext cx="311169" cy="568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5" name="Oval 404">
              <a:extLst>
                <a:ext uri="{FF2B5EF4-FFF2-40B4-BE49-F238E27FC236}">
                  <a16:creationId xmlns:a16="http://schemas.microsoft.com/office/drawing/2014/main" id="{6509D110-3DCF-CDDF-E200-A93ADAE56C43}"/>
                </a:ext>
              </a:extLst>
            </p:cNvPr>
            <p:cNvSpPr/>
            <p:nvPr/>
          </p:nvSpPr>
          <p:spPr>
            <a:xfrm>
              <a:off x="6944895" y="3461321"/>
              <a:ext cx="343523" cy="338192"/>
            </a:xfrm>
            <a:prstGeom prst="ellipse">
              <a:avLst/>
            </a:prstGeom>
            <a:noFill/>
            <a:ln w="3175">
              <a:solidFill>
                <a:srgbClr val="C8C8C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06" name="Oval 405">
              <a:extLst>
                <a:ext uri="{FF2B5EF4-FFF2-40B4-BE49-F238E27FC236}">
                  <a16:creationId xmlns:a16="http://schemas.microsoft.com/office/drawing/2014/main" id="{2B6E3CA7-7D6A-3BBF-05C7-8F9CCBF53642}"/>
                </a:ext>
              </a:extLst>
            </p:cNvPr>
            <p:cNvSpPr/>
            <p:nvPr/>
          </p:nvSpPr>
          <p:spPr>
            <a:xfrm>
              <a:off x="7149693" y="3446326"/>
              <a:ext cx="343523" cy="338192"/>
            </a:xfrm>
            <a:prstGeom prst="ellipse">
              <a:avLst/>
            </a:prstGeom>
            <a:noFill/>
            <a:ln w="3175">
              <a:solidFill>
                <a:srgbClr val="C8C8C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12" name="TextBox 411">
            <a:extLst>
              <a:ext uri="{FF2B5EF4-FFF2-40B4-BE49-F238E27FC236}">
                <a16:creationId xmlns:a16="http://schemas.microsoft.com/office/drawing/2014/main" id="{D5DEECED-EB86-64FF-2CC4-050C81F04135}"/>
              </a:ext>
            </a:extLst>
          </p:cNvPr>
          <p:cNvSpPr txBox="1"/>
          <p:nvPr/>
        </p:nvSpPr>
        <p:spPr>
          <a:xfrm>
            <a:off x="8288709" y="2811303"/>
            <a:ext cx="2217417" cy="1200329"/>
          </a:xfrm>
          <a:prstGeom prst="rect">
            <a:avLst/>
          </a:prstGeom>
          <a:noFill/>
        </p:spPr>
        <p:txBody>
          <a:bodyPr wrap="square">
            <a:spAutoFit/>
          </a:bodyPr>
          <a:lstStyle/>
          <a:p>
            <a:pPr algn="ctr"/>
            <a:r>
              <a:rPr lang="en-US" sz="1800" dirty="0"/>
              <a:t>The new </a:t>
            </a:r>
            <a:r>
              <a:rPr lang="el-GR" sz="1800" dirty="0"/>
              <a:t>λ </a:t>
            </a:r>
            <a:r>
              <a:rPr lang="en-US" sz="1800" dirty="0"/>
              <a:t>behavior is </a:t>
            </a:r>
            <a:r>
              <a:rPr lang="en-US" dirty="0"/>
              <a:t>compared with past behaviors of the same function</a:t>
            </a:r>
            <a:endParaRPr lang="he-IL" dirty="0"/>
          </a:p>
        </p:txBody>
      </p:sp>
    </p:spTree>
    <p:extLst>
      <p:ext uri="{BB962C8B-B14F-4D97-AF65-F5344CB8AC3E}">
        <p14:creationId xmlns:p14="http://schemas.microsoft.com/office/powerpoint/2010/main" val="396194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412" grpId="0"/>
    </p:bldLst>
  </p:timing>
</p:sld>
</file>

<file path=ppt/theme/theme1.xml><?xml version="1.0" encoding="utf-8"?>
<a:theme xmlns:a="http://schemas.openxmlformats.org/drawingml/2006/main" name="Themesa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at" id="{DE16F3A2-091D-46A4-BB8F-CE576EECB9D4}" vid="{BE9A0B73-BD27-404C-8D2F-FE341B5596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Themesat</Template>
  <TotalTime>5641</TotalTime>
  <Words>2811</Words>
  <Application>Microsoft Office PowerPoint</Application>
  <PresentationFormat>Widescreen</PresentationFormat>
  <Paragraphs>394</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Söhne</vt:lpstr>
      <vt:lpstr>Tele-GroteskFet</vt:lpstr>
      <vt:lpstr>Tele-GroteskHal</vt:lpstr>
      <vt:lpstr>Tele-GroteskNor</vt:lpstr>
      <vt:lpstr>Themesat</vt:lpstr>
      <vt:lpstr> Application Agnostic  Data Leakage Detection in Managed Environments λDataAccess2Vec</vt:lpstr>
      <vt:lpstr>Agenda</vt:lpstr>
      <vt:lpstr>Motivation</vt:lpstr>
      <vt:lpstr>Goal</vt:lpstr>
      <vt:lpstr>PowerPoint Presentation</vt:lpstr>
      <vt:lpstr>λDataAccess2Vec : Method </vt:lpstr>
      <vt:lpstr>Conceptual λDataAccess Log</vt:lpstr>
      <vt:lpstr>λDataAccess2Vec : Method Autoencoder</vt:lpstr>
      <vt:lpstr>λDataAccess : Detection in 3 steps</vt:lpstr>
      <vt:lpstr>Testbed : Architecture</vt:lpstr>
      <vt:lpstr>Testbed : Simple Experiment Lambdas</vt:lpstr>
      <vt:lpstr>Data : CloudTrail Data Event Category : JSON</vt:lpstr>
      <vt:lpstr>Feature Engineering : RAW Data Modeling </vt:lpstr>
      <vt:lpstr>Feature Engineering : Calculated</vt:lpstr>
      <vt:lpstr>Testbed : Datasets &amp; Stats</vt:lpstr>
      <vt:lpstr>Evaluation and Results – Simple Dataset</vt:lpstr>
      <vt:lpstr>Evaluation and Results – Simple Dataset</vt:lpstr>
      <vt:lpstr>Evaluation and Results – Airline Dataset</vt:lpstr>
      <vt:lpstr>Evaluation and Results – Application Agnostic</vt:lpstr>
      <vt:lpstr>Evaluation and Results – Application Agnostic</vt:lpstr>
      <vt:lpstr>Contribution &amp;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peled</dc:creator>
  <cp:lastModifiedBy>איתן קליבנסקי</cp:lastModifiedBy>
  <cp:revision>115</cp:revision>
  <dcterms:created xsi:type="dcterms:W3CDTF">2023-12-03T10:05:55Z</dcterms:created>
  <dcterms:modified xsi:type="dcterms:W3CDTF">2023-12-19T13:08:21Z</dcterms:modified>
</cp:coreProperties>
</file>